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652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392"/>
            <a:ext cx="5580381" cy="432820"/>
            <a:chOff x="323493" y="8838551"/>
            <a:chExt cx="5580381" cy="432820"/>
          </a:xfrm>
        </p:grpSpPr>
        <p:sp>
          <p:nvSpPr>
            <p:cNvPr id="116" name="object 19"/>
            <p:cNvSpPr/>
            <p:nvPr/>
          </p:nvSpPr>
          <p:spPr>
            <a:xfrm>
              <a:off x="323493" y="8838551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838937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32143" y="8382234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シナネン健康保険組合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583708" y="2094631"/>
            <a:ext cx="6417628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957415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290418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681906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3130178" y="572985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治療用装具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266082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546002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538342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AA3C7C3D-46B1-4251-8E25-9617D3080F17}"/>
              </a:ext>
            </a:extLst>
          </p:cNvPr>
          <p:cNvGrpSpPr/>
          <p:nvPr/>
        </p:nvGrpSpPr>
        <p:grpSpPr>
          <a:xfrm>
            <a:off x="369417" y="6038677"/>
            <a:ext cx="7024502" cy="2245047"/>
            <a:chOff x="323507" y="3676033"/>
            <a:chExt cx="7024502" cy="2245047"/>
          </a:xfrm>
        </p:grpSpPr>
        <p:grpSp>
          <p:nvGrpSpPr>
            <p:cNvPr id="115" name="グループ化 114">
              <a:extLst>
                <a:ext uri="{FF2B5EF4-FFF2-40B4-BE49-F238E27FC236}">
                  <a16:creationId xmlns:a16="http://schemas.microsoft.com/office/drawing/2014/main" id="{B8C906D5-5232-4CC4-87BF-408736544331}"/>
                </a:ext>
              </a:extLst>
            </p:cNvPr>
            <p:cNvGrpSpPr/>
            <p:nvPr/>
          </p:nvGrpSpPr>
          <p:grpSpPr>
            <a:xfrm>
              <a:off x="323507" y="3698713"/>
              <a:ext cx="7024502" cy="2222367"/>
              <a:chOff x="323507" y="3698713"/>
              <a:chExt cx="7024502" cy="2222367"/>
            </a:xfrm>
          </p:grpSpPr>
          <p:sp>
            <p:nvSpPr>
              <p:cNvPr id="127" name="object 2">
                <a:extLst>
                  <a:ext uri="{FF2B5EF4-FFF2-40B4-BE49-F238E27FC236}">
                    <a16:creationId xmlns:a16="http://schemas.microsoft.com/office/drawing/2014/main" id="{558EA91E-BA23-4FF8-9A89-B776B2A79B5A}"/>
                  </a:ext>
                </a:extLst>
              </p:cNvPr>
              <p:cNvSpPr/>
              <p:nvPr/>
            </p:nvSpPr>
            <p:spPr>
              <a:xfrm>
                <a:off x="496533" y="4699014"/>
                <a:ext cx="836359" cy="413693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預金種別</a:t>
                </a:r>
              </a:p>
            </p:txBody>
          </p:sp>
          <p:sp>
            <p:nvSpPr>
              <p:cNvPr id="128" name="object 2">
                <a:extLst>
                  <a:ext uri="{FF2B5EF4-FFF2-40B4-BE49-F238E27FC236}">
                    <a16:creationId xmlns:a16="http://schemas.microsoft.com/office/drawing/2014/main" id="{EB92E5F2-75F2-4C37-876F-5A7EE17E2C39}"/>
                  </a:ext>
                </a:extLst>
              </p:cNvPr>
              <p:cNvSpPr/>
              <p:nvPr/>
            </p:nvSpPr>
            <p:spPr>
              <a:xfrm>
                <a:off x="537798" y="5117651"/>
                <a:ext cx="794076" cy="795406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口座名義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（カタカナ）</a:t>
                </a:r>
              </a:p>
            </p:txBody>
          </p:sp>
          <p:sp>
            <p:nvSpPr>
              <p:cNvPr id="131" name="object 2">
                <a:extLst>
                  <a:ext uri="{FF2B5EF4-FFF2-40B4-BE49-F238E27FC236}">
                    <a16:creationId xmlns:a16="http://schemas.microsoft.com/office/drawing/2014/main" id="{CDAC9CF5-6D45-4DD5-8A69-2E9530BDADF8}"/>
                  </a:ext>
                </a:extLst>
              </p:cNvPr>
              <p:cNvSpPr/>
              <p:nvPr/>
            </p:nvSpPr>
            <p:spPr>
              <a:xfrm>
                <a:off x="539508" y="4076649"/>
                <a:ext cx="792366" cy="61197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金融機関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名称</a:t>
                </a:r>
                <a:endParaRPr sz="900" dirty="0"/>
              </a:p>
            </p:txBody>
          </p:sp>
          <p:sp>
            <p:nvSpPr>
              <p:cNvPr id="132" name="object 9">
                <a:extLst>
                  <a:ext uri="{FF2B5EF4-FFF2-40B4-BE49-F238E27FC236}">
                    <a16:creationId xmlns:a16="http://schemas.microsoft.com/office/drawing/2014/main" id="{CA2286A1-9FCD-407A-A006-466ACE9A7660}"/>
                  </a:ext>
                </a:extLst>
              </p:cNvPr>
              <p:cNvSpPr/>
              <p:nvPr/>
            </p:nvSpPr>
            <p:spPr>
              <a:xfrm>
                <a:off x="2048813" y="4688307"/>
                <a:ext cx="79248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792479" h="432435">
                    <a:moveTo>
                      <a:pt x="0" y="432003"/>
                    </a:moveTo>
                    <a:lnTo>
                      <a:pt x="791997" y="432003"/>
                    </a:lnTo>
                    <a:lnTo>
                      <a:pt x="791997" y="0"/>
                    </a:lnTo>
                    <a:lnTo>
                      <a:pt x="0" y="0"/>
                    </a:lnTo>
                    <a:lnTo>
                      <a:pt x="0" y="432003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</a:p>
            </p:txBody>
          </p:sp>
          <p:sp>
            <p:nvSpPr>
              <p:cNvPr id="133" name="object 28">
                <a:extLst>
                  <a:ext uri="{FF2B5EF4-FFF2-40B4-BE49-F238E27FC236}">
                    <a16:creationId xmlns:a16="http://schemas.microsoft.com/office/drawing/2014/main" id="{55B1ABBE-B3FA-4325-97BD-5A97D7C942DA}"/>
                  </a:ext>
                </a:extLst>
              </p:cNvPr>
              <p:cNvSpPr/>
              <p:nvPr/>
            </p:nvSpPr>
            <p:spPr>
              <a:xfrm>
                <a:off x="323534" y="3698713"/>
                <a:ext cx="215465" cy="2222367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83642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1800021"/>
                    </a:lnTo>
                    <a:lnTo>
                      <a:pt x="2841" y="1814005"/>
                    </a:lnTo>
                    <a:lnTo>
                      <a:pt x="10577" y="1825453"/>
                    </a:lnTo>
                    <a:lnTo>
                      <a:pt x="22025" y="1833186"/>
                    </a:lnTo>
                    <a:lnTo>
                      <a:pt x="36004" y="1836026"/>
                    </a:lnTo>
                    <a:lnTo>
                      <a:pt x="216001" y="1836026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振込先指定口座</a:t>
                </a:r>
              </a:p>
            </p:txBody>
          </p:sp>
          <p:sp>
            <p:nvSpPr>
              <p:cNvPr id="134" name="object 29">
                <a:extLst>
                  <a:ext uri="{FF2B5EF4-FFF2-40B4-BE49-F238E27FC236}">
                    <a16:creationId xmlns:a16="http://schemas.microsoft.com/office/drawing/2014/main" id="{600D608A-EA4D-4978-AF93-7C812172DEAB}"/>
                  </a:ext>
                </a:extLst>
              </p:cNvPr>
              <p:cNvSpPr/>
              <p:nvPr/>
            </p:nvSpPr>
            <p:spPr>
              <a:xfrm>
                <a:off x="323507" y="3698714"/>
                <a:ext cx="6912609" cy="221927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1836420">
                    <a:moveTo>
                      <a:pt x="6912013" y="1800034"/>
                    </a:moveTo>
                    <a:lnTo>
                      <a:pt x="6909173" y="1814018"/>
                    </a:lnTo>
                    <a:lnTo>
                      <a:pt x="6901438" y="1825466"/>
                    </a:lnTo>
                    <a:lnTo>
                      <a:pt x="6889987" y="1833199"/>
                    </a:lnTo>
                    <a:lnTo>
                      <a:pt x="6875995" y="1836038"/>
                    </a:lnTo>
                    <a:lnTo>
                      <a:pt x="35991" y="1836038"/>
                    </a:lnTo>
                    <a:lnTo>
                      <a:pt x="22015" y="1833199"/>
                    </a:lnTo>
                    <a:lnTo>
                      <a:pt x="10571" y="1825466"/>
                    </a:lnTo>
                    <a:lnTo>
                      <a:pt x="2839" y="1814018"/>
                    </a:lnTo>
                    <a:lnTo>
                      <a:pt x="0" y="1800034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1" y="10577"/>
                    </a:lnTo>
                    <a:lnTo>
                      <a:pt x="22015" y="2841"/>
                    </a:lnTo>
                    <a:lnTo>
                      <a:pt x="35991" y="0"/>
                    </a:lnTo>
                    <a:lnTo>
                      <a:pt x="6875995" y="0"/>
                    </a:lnTo>
                    <a:lnTo>
                      <a:pt x="6889987" y="2841"/>
                    </a:lnTo>
                    <a:lnTo>
                      <a:pt x="6901438" y="10577"/>
                    </a:lnTo>
                    <a:lnTo>
                      <a:pt x="6909173" y="22025"/>
                    </a:lnTo>
                    <a:lnTo>
                      <a:pt x="6912013" y="36004"/>
                    </a:lnTo>
                    <a:lnTo>
                      <a:pt x="6912013" y="1800034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5" name="object 54">
                <a:extLst>
                  <a:ext uri="{FF2B5EF4-FFF2-40B4-BE49-F238E27FC236}">
                    <a16:creationId xmlns:a16="http://schemas.microsoft.com/office/drawing/2014/main" id="{47AE8D78-2724-4B60-872E-92405DEC0F5E}"/>
                  </a:ext>
                </a:extLst>
              </p:cNvPr>
              <p:cNvSpPr/>
              <p:nvPr/>
            </p:nvSpPr>
            <p:spPr>
              <a:xfrm>
                <a:off x="2046683" y="4688307"/>
                <a:ext cx="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9" name="object 61">
                <a:extLst>
                  <a:ext uri="{FF2B5EF4-FFF2-40B4-BE49-F238E27FC236}">
                    <a16:creationId xmlns:a16="http://schemas.microsoft.com/office/drawing/2014/main" id="{EFA19483-0195-47A4-B9E1-A81334E605FA}"/>
                  </a:ext>
                </a:extLst>
              </p:cNvPr>
              <p:cNvSpPr txBox="1"/>
              <p:nvPr/>
            </p:nvSpPr>
            <p:spPr>
              <a:xfrm>
                <a:off x="1373141" y="5160787"/>
                <a:ext cx="5974868" cy="1000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▼上記申請者と同じ名義の口座を記入してください。姓と名の間は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マス空けてご記入ください。濁点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゛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)､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半濁点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゜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字としてご記入ください。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pic>
            <p:nvPicPr>
              <p:cNvPr id="141" name="Picture 2">
                <a:extLst>
                  <a:ext uri="{FF2B5EF4-FFF2-40B4-BE49-F238E27FC236}">
                    <a16:creationId xmlns:a16="http://schemas.microsoft.com/office/drawing/2014/main" id="{3C165F6A-B145-4732-9061-76F221113E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2975" y="5332193"/>
                <a:ext cx="3472187" cy="5438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3" name="object 119">
                <a:extLst>
                  <a:ext uri="{FF2B5EF4-FFF2-40B4-BE49-F238E27FC236}">
                    <a16:creationId xmlns:a16="http://schemas.microsoft.com/office/drawing/2014/main" id="{D1C8A121-446A-4EA7-894E-F34A7A414B55}"/>
                  </a:ext>
                </a:extLst>
              </p:cNvPr>
              <p:cNvSpPr/>
              <p:nvPr/>
            </p:nvSpPr>
            <p:spPr>
              <a:xfrm>
                <a:off x="3285258" y="41660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銀行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4" name="object 119">
                <a:extLst>
                  <a:ext uri="{FF2B5EF4-FFF2-40B4-BE49-F238E27FC236}">
                    <a16:creationId xmlns:a16="http://schemas.microsoft.com/office/drawing/2014/main" id="{173325DF-3FCC-455C-9544-164C9C20ED50}"/>
                  </a:ext>
                </a:extLst>
              </p:cNvPr>
              <p:cNvSpPr/>
              <p:nvPr/>
            </p:nvSpPr>
            <p:spPr>
              <a:xfrm>
                <a:off x="3639560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金庫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5" name="object 119">
                <a:extLst>
                  <a:ext uri="{FF2B5EF4-FFF2-40B4-BE49-F238E27FC236}">
                    <a16:creationId xmlns:a16="http://schemas.microsoft.com/office/drawing/2014/main" id="{08D5C983-28FE-4993-A80A-68EA413432D6}"/>
                  </a:ext>
                </a:extLst>
              </p:cNvPr>
              <p:cNvSpPr/>
              <p:nvPr/>
            </p:nvSpPr>
            <p:spPr>
              <a:xfrm>
                <a:off x="3991761" y="416399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信組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7" name="object 119">
                <a:extLst>
                  <a:ext uri="{FF2B5EF4-FFF2-40B4-BE49-F238E27FC236}">
                    <a16:creationId xmlns:a16="http://schemas.microsoft.com/office/drawing/2014/main" id="{8A9045C9-9746-4CE2-A10B-C60F8AA41FFC}"/>
                  </a:ext>
                </a:extLst>
              </p:cNvPr>
              <p:cNvSpPr/>
              <p:nvPr/>
            </p:nvSpPr>
            <p:spPr>
              <a:xfrm>
                <a:off x="3437658" y="43184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農協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8" name="object 119">
                <a:extLst>
                  <a:ext uri="{FF2B5EF4-FFF2-40B4-BE49-F238E27FC236}">
                    <a16:creationId xmlns:a16="http://schemas.microsoft.com/office/drawing/2014/main" id="{0AB63AE6-4930-4188-B6D9-4BDABC1BDB45}"/>
                  </a:ext>
                </a:extLst>
              </p:cNvPr>
              <p:cNvSpPr/>
              <p:nvPr/>
            </p:nvSpPr>
            <p:spPr>
              <a:xfrm>
                <a:off x="3791960" y="43184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漁協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49" name="object 119">
                <a:extLst>
                  <a:ext uri="{FF2B5EF4-FFF2-40B4-BE49-F238E27FC236}">
                    <a16:creationId xmlns:a16="http://schemas.microsoft.com/office/drawing/2014/main" id="{713FE62F-4000-42A6-85F8-5FFD4F5E206C}"/>
                  </a:ext>
                </a:extLst>
              </p:cNvPr>
              <p:cNvSpPr/>
              <p:nvPr/>
            </p:nvSpPr>
            <p:spPr>
              <a:xfrm>
                <a:off x="3285258" y="44708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その他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0" name="object 131">
                <a:extLst>
                  <a:ext uri="{FF2B5EF4-FFF2-40B4-BE49-F238E27FC236}">
                    <a16:creationId xmlns:a16="http://schemas.microsoft.com/office/drawing/2014/main" id="{BF156DF6-2A9A-4BE8-A12D-F2B355773400}"/>
                  </a:ext>
                </a:extLst>
              </p:cNvPr>
              <p:cNvSpPr txBox="1"/>
              <p:nvPr/>
            </p:nvSpPr>
            <p:spPr>
              <a:xfrm>
                <a:off x="3580939" y="4458122"/>
                <a:ext cx="831605" cy="1354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52" name="object 119">
                <a:extLst>
                  <a:ext uri="{FF2B5EF4-FFF2-40B4-BE49-F238E27FC236}">
                    <a16:creationId xmlns:a16="http://schemas.microsoft.com/office/drawing/2014/main" id="{C8D2E687-0B05-4835-ACF4-9A779E23C818}"/>
                  </a:ext>
                </a:extLst>
              </p:cNvPr>
              <p:cNvSpPr/>
              <p:nvPr/>
            </p:nvSpPr>
            <p:spPr>
              <a:xfrm>
                <a:off x="6411831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3" name="object 119">
                <a:extLst>
                  <a:ext uri="{FF2B5EF4-FFF2-40B4-BE49-F238E27FC236}">
                    <a16:creationId xmlns:a16="http://schemas.microsoft.com/office/drawing/2014/main" id="{3C5E794F-FEB2-41FA-8EB3-DC77DF9C4692}"/>
                  </a:ext>
                </a:extLst>
              </p:cNvPr>
              <p:cNvSpPr/>
              <p:nvPr/>
            </p:nvSpPr>
            <p:spPr>
              <a:xfrm>
                <a:off x="6766133" y="4166086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4" name="object 119">
                <a:extLst>
                  <a:ext uri="{FF2B5EF4-FFF2-40B4-BE49-F238E27FC236}">
                    <a16:creationId xmlns:a16="http://schemas.microsoft.com/office/drawing/2014/main" id="{94628315-A596-4A21-9100-392B846F9632}"/>
                  </a:ext>
                </a:extLst>
              </p:cNvPr>
              <p:cNvSpPr/>
              <p:nvPr/>
            </p:nvSpPr>
            <p:spPr>
              <a:xfrm>
                <a:off x="6415146" y="4477511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5" name="object 119">
                <a:extLst>
                  <a:ext uri="{FF2B5EF4-FFF2-40B4-BE49-F238E27FC236}">
                    <a16:creationId xmlns:a16="http://schemas.microsoft.com/office/drawing/2014/main" id="{C619D05A-1C61-423F-99B2-1ADF2FB8C8A2}"/>
                  </a:ext>
                </a:extLst>
              </p:cNvPr>
              <p:cNvSpPr/>
              <p:nvPr/>
            </p:nvSpPr>
            <p:spPr>
              <a:xfrm>
                <a:off x="6769448" y="447751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6" name="object 119">
                <a:extLst>
                  <a:ext uri="{FF2B5EF4-FFF2-40B4-BE49-F238E27FC236}">
                    <a16:creationId xmlns:a16="http://schemas.microsoft.com/office/drawing/2014/main" id="{78485F11-C7FF-48E7-B8F8-A3B75D4D4092}"/>
                  </a:ext>
                </a:extLst>
              </p:cNvPr>
              <p:cNvSpPr/>
              <p:nvPr/>
            </p:nvSpPr>
            <p:spPr>
              <a:xfrm>
                <a:off x="6568923" y="4330798"/>
                <a:ext cx="392627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出張所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57" name="object 65">
                <a:extLst>
                  <a:ext uri="{FF2B5EF4-FFF2-40B4-BE49-F238E27FC236}">
                    <a16:creationId xmlns:a16="http://schemas.microsoft.com/office/drawing/2014/main" id="{019A98EC-1765-4C86-ABDE-551F65D4A530}"/>
                  </a:ext>
                </a:extLst>
              </p:cNvPr>
              <p:cNvSpPr txBox="1"/>
              <p:nvPr/>
            </p:nvSpPr>
            <p:spPr>
              <a:xfrm>
                <a:off x="1496912" y="4811607"/>
                <a:ext cx="433744" cy="184666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12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普通</a:t>
                </a:r>
                <a:endParaRPr sz="12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pic>
            <p:nvPicPr>
              <p:cNvPr id="169" name="Picture 8">
                <a:extLst>
                  <a:ext uri="{FF2B5EF4-FFF2-40B4-BE49-F238E27FC236}">
                    <a16:creationId xmlns:a16="http://schemas.microsoft.com/office/drawing/2014/main" id="{5B60BC7B-44F6-47AB-BDE4-C6E14ED70B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5961" y="4759924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0" name="object 34">
                <a:extLst>
                  <a:ext uri="{FF2B5EF4-FFF2-40B4-BE49-F238E27FC236}">
                    <a16:creationId xmlns:a16="http://schemas.microsoft.com/office/drawing/2014/main" id="{F018533F-25A8-4A9D-BF35-11CF4738B4FF}"/>
                  </a:ext>
                </a:extLst>
              </p:cNvPr>
              <p:cNvSpPr/>
              <p:nvPr/>
            </p:nvSpPr>
            <p:spPr>
              <a:xfrm>
                <a:off x="539508" y="4688636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78" name="object 34">
                <a:extLst>
                  <a:ext uri="{FF2B5EF4-FFF2-40B4-BE49-F238E27FC236}">
                    <a16:creationId xmlns:a16="http://schemas.microsoft.com/office/drawing/2014/main" id="{7BDB7E53-9974-4C49-A049-71D6E7EAC838}"/>
                  </a:ext>
                </a:extLst>
              </p:cNvPr>
              <p:cNvSpPr/>
              <p:nvPr/>
            </p:nvSpPr>
            <p:spPr>
              <a:xfrm>
                <a:off x="539508" y="5120741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20" name="object 34">
              <a:extLst>
                <a:ext uri="{FF2B5EF4-FFF2-40B4-BE49-F238E27FC236}">
                  <a16:creationId xmlns:a16="http://schemas.microsoft.com/office/drawing/2014/main" id="{E5F186E4-5B11-4929-A076-CF8DABAE6F35}"/>
                </a:ext>
              </a:extLst>
            </p:cNvPr>
            <p:cNvSpPr/>
            <p:nvPr/>
          </p:nvSpPr>
          <p:spPr>
            <a:xfrm>
              <a:off x="537798" y="4070829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11" y="0"/>
                  </a:lnTo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3" name="object 6">
              <a:extLst>
                <a:ext uri="{FF2B5EF4-FFF2-40B4-BE49-F238E27FC236}">
                  <a16:creationId xmlns:a16="http://schemas.microsoft.com/office/drawing/2014/main" id="{9964CB7B-0A8F-4A18-9DD6-9989FBEEBA59}"/>
                </a:ext>
              </a:extLst>
            </p:cNvPr>
            <p:cNvSpPr/>
            <p:nvPr/>
          </p:nvSpPr>
          <p:spPr>
            <a:xfrm>
              <a:off x="528403" y="3676033"/>
              <a:ext cx="6705470" cy="419845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退職された方・任意継続に加入されている方は、振込口座を記入してください。</a:t>
              </a:r>
              <a:endPara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80" name="グループ化 179">
            <a:extLst>
              <a:ext uri="{FF2B5EF4-FFF2-40B4-BE49-F238E27FC236}">
                <a16:creationId xmlns:a16="http://schemas.microsoft.com/office/drawing/2014/main" id="{3BA9FA02-02A0-4EE7-8FC1-004ECF474BBB}"/>
              </a:ext>
            </a:extLst>
          </p:cNvPr>
          <p:cNvGrpSpPr/>
          <p:nvPr/>
        </p:nvGrpSpPr>
        <p:grpSpPr>
          <a:xfrm>
            <a:off x="369417" y="3089003"/>
            <a:ext cx="6912609" cy="2365390"/>
            <a:chOff x="323989" y="1450224"/>
            <a:chExt cx="6912609" cy="2365390"/>
          </a:xfrm>
        </p:grpSpPr>
        <p:sp>
          <p:nvSpPr>
            <p:cNvPr id="181" name="object 6">
              <a:extLst>
                <a:ext uri="{FF2B5EF4-FFF2-40B4-BE49-F238E27FC236}">
                  <a16:creationId xmlns:a16="http://schemas.microsoft.com/office/drawing/2014/main" id="{C88E3B78-78BD-42A9-8BD7-4CC2915B8E0A}"/>
                </a:ext>
              </a:extLst>
            </p:cNvPr>
            <p:cNvSpPr/>
            <p:nvPr/>
          </p:nvSpPr>
          <p:spPr>
            <a:xfrm>
              <a:off x="4499874" y="2220992"/>
              <a:ext cx="590378" cy="601693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生年月日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86" name="object 5">
              <a:extLst>
                <a:ext uri="{FF2B5EF4-FFF2-40B4-BE49-F238E27FC236}">
                  <a16:creationId xmlns:a16="http://schemas.microsoft.com/office/drawing/2014/main" id="{5EF8FDA2-0D01-46B7-9E2F-D6332FEF64CD}"/>
                </a:ext>
              </a:extLst>
            </p:cNvPr>
            <p:cNvSpPr/>
            <p:nvPr/>
          </p:nvSpPr>
          <p:spPr>
            <a:xfrm>
              <a:off x="4499873" y="1470564"/>
              <a:ext cx="2724839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記号番号が分からない場合はマイナンバーを記入してください</a:t>
              </a: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grpSp>
          <p:nvGrpSpPr>
            <p:cNvPr id="193" name="グループ化 192">
              <a:extLst>
                <a:ext uri="{FF2B5EF4-FFF2-40B4-BE49-F238E27FC236}">
                  <a16:creationId xmlns:a16="http://schemas.microsoft.com/office/drawing/2014/main" id="{A0E8E245-68C0-47A7-B544-DD5E766888A5}"/>
                </a:ext>
              </a:extLst>
            </p:cNvPr>
            <p:cNvGrpSpPr/>
            <p:nvPr/>
          </p:nvGrpSpPr>
          <p:grpSpPr>
            <a:xfrm>
              <a:off x="323989" y="1450224"/>
              <a:ext cx="6912609" cy="2365390"/>
              <a:chOff x="323989" y="1609710"/>
              <a:chExt cx="6912609" cy="2365390"/>
            </a:xfrm>
          </p:grpSpPr>
          <p:sp>
            <p:nvSpPr>
              <p:cNvPr id="213" name="object 6">
                <a:extLst>
                  <a:ext uri="{FF2B5EF4-FFF2-40B4-BE49-F238E27FC236}">
                    <a16:creationId xmlns:a16="http://schemas.microsoft.com/office/drawing/2014/main" id="{94ECB86C-F1F1-4BCC-8235-1FF129D9D66E}"/>
                  </a:ext>
                </a:extLst>
              </p:cNvPr>
              <p:cNvSpPr/>
              <p:nvPr/>
            </p:nvSpPr>
            <p:spPr>
              <a:xfrm>
                <a:off x="539750" y="3708500"/>
                <a:ext cx="6686376" cy="258422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noFill/>
            </p:spPr>
            <p:txBody>
              <a:bodyPr wrap="square" lIns="0" tIns="0" rIns="0" bIns="0" rtlCol="0" anchor="ctr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　□ 本申請書の提出を事業主へ委任します。（委任する場合は☑）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4" name="object 6">
                <a:extLst>
                  <a:ext uri="{FF2B5EF4-FFF2-40B4-BE49-F238E27FC236}">
                    <a16:creationId xmlns:a16="http://schemas.microsoft.com/office/drawing/2014/main" id="{CCA0D6A5-8D60-4183-87E8-B4D195255F0E}"/>
                  </a:ext>
                </a:extLst>
              </p:cNvPr>
              <p:cNvSpPr/>
              <p:nvPr/>
            </p:nvSpPr>
            <p:spPr>
              <a:xfrm>
                <a:off x="539509" y="3347972"/>
                <a:ext cx="814950" cy="36052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電話番号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（日中の連絡先）</a:t>
                </a:r>
              </a:p>
            </p:txBody>
          </p:sp>
          <p:sp>
            <p:nvSpPr>
              <p:cNvPr id="215" name="object 6">
                <a:extLst>
                  <a:ext uri="{FF2B5EF4-FFF2-40B4-BE49-F238E27FC236}">
                    <a16:creationId xmlns:a16="http://schemas.microsoft.com/office/drawing/2014/main" id="{DF78FD0D-81EC-4AA5-8191-8F9466C3BB40}"/>
                  </a:ext>
                </a:extLst>
              </p:cNvPr>
              <p:cNvSpPr/>
              <p:nvPr/>
            </p:nvSpPr>
            <p:spPr>
              <a:xfrm>
                <a:off x="544053" y="2988132"/>
                <a:ext cx="810405" cy="359841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住所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6" name="object 6">
                <a:extLst>
                  <a:ext uri="{FF2B5EF4-FFF2-40B4-BE49-F238E27FC236}">
                    <a16:creationId xmlns:a16="http://schemas.microsoft.com/office/drawing/2014/main" id="{48F36B48-4F98-4732-99C2-EF9BE0875B09}"/>
                  </a:ext>
                </a:extLst>
              </p:cNvPr>
              <p:cNvSpPr/>
              <p:nvPr/>
            </p:nvSpPr>
            <p:spPr>
              <a:xfrm>
                <a:off x="544966" y="2372915"/>
                <a:ext cx="810405" cy="61507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氏</a:t>
                </a:r>
                <a:r>
                  <a:rPr lang="ja-JP" altLang="en-US" sz="900" spc="-225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名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7" name="object 6">
                <a:extLst>
                  <a:ext uri="{FF2B5EF4-FFF2-40B4-BE49-F238E27FC236}">
                    <a16:creationId xmlns:a16="http://schemas.microsoft.com/office/drawing/2014/main" id="{9F5A818A-A1F2-493E-A805-22B5A87BEDF3}"/>
                  </a:ext>
                </a:extLst>
              </p:cNvPr>
              <p:cNvSpPr/>
              <p:nvPr/>
            </p:nvSpPr>
            <p:spPr>
              <a:xfrm>
                <a:off x="544966" y="1632197"/>
                <a:ext cx="810405" cy="74379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被保険者</a:t>
                </a: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等</a:t>
                </a:r>
                <a:endParaRPr lang="en-US" altLang="ja-JP"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記号・番号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spc="35" dirty="0" err="1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18" name="object 5">
                <a:extLst>
                  <a:ext uri="{FF2B5EF4-FFF2-40B4-BE49-F238E27FC236}">
                    <a16:creationId xmlns:a16="http://schemas.microsoft.com/office/drawing/2014/main" id="{05488950-8D5D-4C19-AD51-D847405E1B2C}"/>
                  </a:ext>
                </a:extLst>
              </p:cNvPr>
              <p:cNvSpPr/>
              <p:nvPr/>
            </p:nvSpPr>
            <p:spPr>
              <a:xfrm>
                <a:off x="1331976" y="1619986"/>
                <a:ext cx="1227074" cy="212891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9" name="object 17">
                <a:extLst>
                  <a:ext uri="{FF2B5EF4-FFF2-40B4-BE49-F238E27FC236}">
                    <a16:creationId xmlns:a16="http://schemas.microsoft.com/office/drawing/2014/main" id="{E2D0D426-D6FF-4329-B817-74F5C214D9D4}"/>
                  </a:ext>
                </a:extLst>
              </p:cNvPr>
              <p:cNvSpPr/>
              <p:nvPr/>
            </p:nvSpPr>
            <p:spPr>
              <a:xfrm>
                <a:off x="323989" y="1619998"/>
                <a:ext cx="231245" cy="2355101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2088514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41" y="2065979"/>
                    </a:lnTo>
                    <a:lnTo>
                      <a:pt x="10577" y="2077423"/>
                    </a:lnTo>
                    <a:lnTo>
                      <a:pt x="22025" y="2085154"/>
                    </a:lnTo>
                    <a:lnTo>
                      <a:pt x="36004" y="2087994"/>
                    </a:lnTo>
                    <a:lnTo>
                      <a:pt x="216001" y="2087994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6D6E71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被保険者（申請者）情報</a:t>
                </a:r>
              </a:p>
            </p:txBody>
          </p:sp>
          <p:sp>
            <p:nvSpPr>
              <p:cNvPr id="220" name="object 22">
                <a:extLst>
                  <a:ext uri="{FF2B5EF4-FFF2-40B4-BE49-F238E27FC236}">
                    <a16:creationId xmlns:a16="http://schemas.microsoft.com/office/drawing/2014/main" id="{B28E17AF-48E9-4739-8DC3-58FBA5779643}"/>
                  </a:ext>
                </a:extLst>
              </p:cNvPr>
              <p:cNvSpPr/>
              <p:nvPr/>
            </p:nvSpPr>
            <p:spPr>
              <a:xfrm>
                <a:off x="539991" y="2375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21" name="object 23">
                <a:extLst>
                  <a:ext uri="{FF2B5EF4-FFF2-40B4-BE49-F238E27FC236}">
                    <a16:creationId xmlns:a16="http://schemas.microsoft.com/office/drawing/2014/main" id="{8191013E-8D1A-4869-A47D-74BC03C22EEF}"/>
                  </a:ext>
                </a:extLst>
              </p:cNvPr>
              <p:cNvSpPr/>
              <p:nvPr/>
            </p:nvSpPr>
            <p:spPr>
              <a:xfrm>
                <a:off x="539991" y="2987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9" name="object 25">
                <a:extLst>
                  <a:ext uri="{FF2B5EF4-FFF2-40B4-BE49-F238E27FC236}">
                    <a16:creationId xmlns:a16="http://schemas.microsoft.com/office/drawing/2014/main" id="{960A9E0C-B0FD-44B1-833D-92C1D55420DD}"/>
                  </a:ext>
                </a:extLst>
              </p:cNvPr>
              <p:cNvSpPr/>
              <p:nvPr/>
            </p:nvSpPr>
            <p:spPr>
              <a:xfrm flipV="1">
                <a:off x="1399551" y="2510269"/>
                <a:ext cx="2974430" cy="54351"/>
              </a:xfrm>
              <a:custGeom>
                <a:avLst/>
                <a:gdLst/>
                <a:ahLst/>
                <a:cxnLst/>
                <a:rect l="l" t="t" r="r" b="b"/>
                <a:pathLst>
                  <a:path w="3221990">
                    <a:moveTo>
                      <a:pt x="0" y="0"/>
                    </a:moveTo>
                    <a:lnTo>
                      <a:pt x="3221964" y="0"/>
                    </a:lnTo>
                  </a:path>
                </a:pathLst>
              </a:custGeom>
              <a:ln w="5397">
                <a:solidFill>
                  <a:srgbClr val="231F20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0" name="object 66">
                <a:extLst>
                  <a:ext uri="{FF2B5EF4-FFF2-40B4-BE49-F238E27FC236}">
                    <a16:creationId xmlns:a16="http://schemas.microsoft.com/office/drawing/2014/main" id="{0327D17B-0CEF-46FB-9B18-9D3FFCCA388D}"/>
                  </a:ext>
                </a:extLst>
              </p:cNvPr>
              <p:cNvSpPr txBox="1"/>
              <p:nvPr/>
            </p:nvSpPr>
            <p:spPr>
              <a:xfrm>
                <a:off x="1349729" y="2428443"/>
                <a:ext cx="666318" cy="1077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sz="700" spc="-5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700" spc="12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フ</a:t>
                </a:r>
                <a:r>
                  <a:rPr sz="700" spc="6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リ</a:t>
                </a:r>
                <a:r>
                  <a:rPr sz="700" spc="21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ガ</a:t>
                </a:r>
                <a:r>
                  <a:rPr sz="700" spc="1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ナ</a:t>
                </a:r>
                <a:r>
                  <a:rPr sz="7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1" name="object 131">
                <a:extLst>
                  <a:ext uri="{FF2B5EF4-FFF2-40B4-BE49-F238E27FC236}">
                    <a16:creationId xmlns:a16="http://schemas.microsoft.com/office/drawing/2014/main" id="{8F5ECDA5-5338-4B82-872E-A4DF20CB591A}"/>
                  </a:ext>
                </a:extLst>
              </p:cNvPr>
              <p:cNvSpPr txBox="1"/>
              <p:nvPr/>
            </p:nvSpPr>
            <p:spPr>
              <a:xfrm>
                <a:off x="1399551" y="3460254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en-US" altLang="ja-JP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TEL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　　　　　　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2" name="object 133">
                <a:extLst>
                  <a:ext uri="{FF2B5EF4-FFF2-40B4-BE49-F238E27FC236}">
                    <a16:creationId xmlns:a16="http://schemas.microsoft.com/office/drawing/2014/main" id="{856771C7-1592-4B7F-B48B-05B48B25AFFA}"/>
                  </a:ext>
                </a:extLst>
              </p:cNvPr>
              <p:cNvSpPr txBox="1"/>
              <p:nvPr/>
            </p:nvSpPr>
            <p:spPr>
              <a:xfrm>
                <a:off x="1363983" y="3015062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spc="-7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〒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－　　　　　　　　　　）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3" name="object 141">
                <a:extLst>
                  <a:ext uri="{FF2B5EF4-FFF2-40B4-BE49-F238E27FC236}">
                    <a16:creationId xmlns:a16="http://schemas.microsoft.com/office/drawing/2014/main" id="{F3E57BE2-12DD-4777-B3C6-164B37EB47DC}"/>
                  </a:ext>
                </a:extLst>
              </p:cNvPr>
              <p:cNvSpPr/>
              <p:nvPr/>
            </p:nvSpPr>
            <p:spPr>
              <a:xfrm>
                <a:off x="1331975" y="3347973"/>
                <a:ext cx="2250440" cy="362585"/>
              </a:xfrm>
              <a:custGeom>
                <a:avLst/>
                <a:gdLst/>
                <a:ahLst/>
                <a:cxnLst/>
                <a:rect l="l" t="t" r="r" b="b"/>
                <a:pathLst>
                  <a:path w="2250440" h="362585">
                    <a:moveTo>
                      <a:pt x="0" y="0"/>
                    </a:moveTo>
                    <a:lnTo>
                      <a:pt x="2250008" y="0"/>
                    </a:lnTo>
                    <a:lnTo>
                      <a:pt x="2250008" y="362534"/>
                    </a:lnTo>
                  </a:path>
                </a:pathLst>
              </a:custGeom>
              <a:ln w="5397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4" name="object 142">
                <a:extLst>
                  <a:ext uri="{FF2B5EF4-FFF2-40B4-BE49-F238E27FC236}">
                    <a16:creationId xmlns:a16="http://schemas.microsoft.com/office/drawing/2014/main" id="{25CECF5F-3A56-4D96-B086-74D1246F2967}"/>
                  </a:ext>
                </a:extLst>
              </p:cNvPr>
              <p:cNvSpPr/>
              <p:nvPr/>
            </p:nvSpPr>
            <p:spPr>
              <a:xfrm>
                <a:off x="4373981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都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5" name="object 143">
                <a:extLst>
                  <a:ext uri="{FF2B5EF4-FFF2-40B4-BE49-F238E27FC236}">
                    <a16:creationId xmlns:a16="http://schemas.microsoft.com/office/drawing/2014/main" id="{948F92B7-1B5B-4756-923E-E271A9D8464D}"/>
                  </a:ext>
                </a:extLst>
              </p:cNvPr>
              <p:cNvSpPr/>
              <p:nvPr/>
            </p:nvSpPr>
            <p:spPr>
              <a:xfrm>
                <a:off x="4535982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道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6" name="object 144">
                <a:extLst>
                  <a:ext uri="{FF2B5EF4-FFF2-40B4-BE49-F238E27FC236}">
                    <a16:creationId xmlns:a16="http://schemas.microsoft.com/office/drawing/2014/main" id="{41F3F979-C4EB-4473-AC3C-C76386DC9120}"/>
                  </a:ext>
                </a:extLst>
              </p:cNvPr>
              <p:cNvSpPr/>
              <p:nvPr/>
            </p:nvSpPr>
            <p:spPr>
              <a:xfrm>
                <a:off x="4373981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府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7" name="object 145">
                <a:extLst>
                  <a:ext uri="{FF2B5EF4-FFF2-40B4-BE49-F238E27FC236}">
                    <a16:creationId xmlns:a16="http://schemas.microsoft.com/office/drawing/2014/main" id="{2720CFEB-DA81-4B17-9D55-26A1D1FB327C}"/>
                  </a:ext>
                </a:extLst>
              </p:cNvPr>
              <p:cNvSpPr/>
              <p:nvPr/>
            </p:nvSpPr>
            <p:spPr>
              <a:xfrm>
                <a:off x="4535982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県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pic>
            <p:nvPicPr>
              <p:cNvPr id="278" name="Picture 5">
                <a:extLst>
                  <a:ext uri="{FF2B5EF4-FFF2-40B4-BE49-F238E27FC236}">
                    <a16:creationId xmlns:a16="http://schemas.microsoft.com/office/drawing/2014/main" id="{3EE626C1-6F97-42D5-A94D-48D101A5C2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9108" y="1935549"/>
                <a:ext cx="905268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9" name="Picture 7">
                <a:extLst>
                  <a:ext uri="{FF2B5EF4-FFF2-40B4-BE49-F238E27FC236}">
                    <a16:creationId xmlns:a16="http://schemas.microsoft.com/office/drawing/2014/main" id="{6CC15EC2-11E6-42AC-94BB-302EA4F0B2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9227" y="2570985"/>
                <a:ext cx="1314607" cy="314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0" name="Picture 8">
                <a:extLst>
                  <a:ext uri="{FF2B5EF4-FFF2-40B4-BE49-F238E27FC236}">
                    <a16:creationId xmlns:a16="http://schemas.microsoft.com/office/drawing/2014/main" id="{F62A0E5B-616E-48C1-BE52-46F082DFCC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6714" y="1947663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1" name="object 5">
                <a:extLst>
                  <a:ext uri="{FF2B5EF4-FFF2-40B4-BE49-F238E27FC236}">
                    <a16:creationId xmlns:a16="http://schemas.microsoft.com/office/drawing/2014/main" id="{F775E751-0006-46B9-8A53-C1C7031253D8}"/>
                  </a:ext>
                </a:extLst>
              </p:cNvPr>
              <p:cNvSpPr/>
              <p:nvPr/>
            </p:nvSpPr>
            <p:spPr>
              <a:xfrm>
                <a:off x="2546367" y="1630646"/>
                <a:ext cx="1953506" cy="20432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82" name="object 5">
                <a:extLst>
                  <a:ext uri="{FF2B5EF4-FFF2-40B4-BE49-F238E27FC236}">
                    <a16:creationId xmlns:a16="http://schemas.microsoft.com/office/drawing/2014/main" id="{0B76E0A0-B360-4C9F-A022-30477A4910F0}"/>
                  </a:ext>
                </a:extLst>
              </p:cNvPr>
              <p:cNvSpPr/>
              <p:nvPr/>
            </p:nvSpPr>
            <p:spPr>
              <a:xfrm>
                <a:off x="5998174" y="2428694"/>
                <a:ext cx="1215180" cy="210430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noFill/>
            </p:spPr>
            <p:txBody>
              <a:bodyPr wrap="square" lIns="72000" tIns="0" rIns="0" bIns="0" rtlCol="0" anchor="ctr" anchorCtr="0"/>
              <a:lstStyle/>
              <a:p>
                <a:pPr marL="12700"/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年　　　月　　　 日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83" name="object 18">
                <a:extLst>
                  <a:ext uri="{FF2B5EF4-FFF2-40B4-BE49-F238E27FC236}">
                    <a16:creationId xmlns:a16="http://schemas.microsoft.com/office/drawing/2014/main" id="{71831667-8B8D-4A9F-8ACE-F6C5F6618C5B}"/>
                  </a:ext>
                </a:extLst>
              </p:cNvPr>
              <p:cNvSpPr/>
              <p:nvPr/>
            </p:nvSpPr>
            <p:spPr>
              <a:xfrm>
                <a:off x="323989" y="1619986"/>
                <a:ext cx="6912609" cy="235511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088514">
                    <a:moveTo>
                      <a:pt x="6912000" y="2052002"/>
                    </a:moveTo>
                    <a:lnTo>
                      <a:pt x="6909160" y="2065979"/>
                    </a:lnTo>
                    <a:lnTo>
                      <a:pt x="6901427" y="2077423"/>
                    </a:lnTo>
                    <a:lnTo>
                      <a:pt x="6889979" y="2085154"/>
                    </a:lnTo>
                    <a:lnTo>
                      <a:pt x="6875995" y="2087994"/>
                    </a:lnTo>
                    <a:lnTo>
                      <a:pt x="36004" y="2087994"/>
                    </a:lnTo>
                    <a:lnTo>
                      <a:pt x="22020" y="2085154"/>
                    </a:lnTo>
                    <a:lnTo>
                      <a:pt x="10572" y="2077423"/>
                    </a:lnTo>
                    <a:lnTo>
                      <a:pt x="2839" y="2065979"/>
                    </a:lnTo>
                    <a:lnTo>
                      <a:pt x="0" y="2052002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2" y="10577"/>
                    </a:lnTo>
                    <a:lnTo>
                      <a:pt x="22020" y="2841"/>
                    </a:lnTo>
                    <a:lnTo>
                      <a:pt x="36004" y="0"/>
                    </a:lnTo>
                    <a:lnTo>
                      <a:pt x="6875995" y="0"/>
                    </a:lnTo>
                    <a:lnTo>
                      <a:pt x="6889979" y="2841"/>
                    </a:lnTo>
                    <a:lnTo>
                      <a:pt x="6901427" y="10577"/>
                    </a:lnTo>
                    <a:lnTo>
                      <a:pt x="6909160" y="22025"/>
                    </a:lnTo>
                    <a:lnTo>
                      <a:pt x="6912000" y="36004"/>
                    </a:lnTo>
                    <a:lnTo>
                      <a:pt x="6912000" y="2052002"/>
                    </a:lnTo>
                    <a:close/>
                  </a:path>
                </a:pathLst>
              </a:custGeom>
              <a:ln w="28803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84" name="object 27">
                <a:extLst>
                  <a:ext uri="{FF2B5EF4-FFF2-40B4-BE49-F238E27FC236}">
                    <a16:creationId xmlns:a16="http://schemas.microsoft.com/office/drawing/2014/main" id="{A404B026-ECA0-4641-9712-32ACAABA9A53}"/>
                  </a:ext>
                </a:extLst>
              </p:cNvPr>
              <p:cNvSpPr/>
              <p:nvPr/>
            </p:nvSpPr>
            <p:spPr>
              <a:xfrm>
                <a:off x="4492090" y="1609710"/>
                <a:ext cx="0" cy="1368000"/>
              </a:xfrm>
              <a:custGeom>
                <a:avLst/>
                <a:gdLst/>
                <a:ahLst/>
                <a:cxnLst/>
                <a:rect l="l" t="t" r="r" b="b"/>
                <a:pathLst>
                  <a:path h="756285">
                    <a:moveTo>
                      <a:pt x="0" y="0"/>
                    </a:moveTo>
                    <a:lnTo>
                      <a:pt x="0" y="756005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85" name="object 23">
                <a:extLst>
                  <a:ext uri="{FF2B5EF4-FFF2-40B4-BE49-F238E27FC236}">
                    <a16:creationId xmlns:a16="http://schemas.microsoft.com/office/drawing/2014/main" id="{19008588-793E-4A3D-A1C6-23BC22C16293}"/>
                  </a:ext>
                </a:extLst>
              </p:cNvPr>
              <p:cNvSpPr/>
              <p:nvPr/>
            </p:nvSpPr>
            <p:spPr>
              <a:xfrm>
                <a:off x="539991" y="3717925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96" name="object 72">
              <a:extLst>
                <a:ext uri="{FF2B5EF4-FFF2-40B4-BE49-F238E27FC236}">
                  <a16:creationId xmlns:a16="http://schemas.microsoft.com/office/drawing/2014/main" id="{42444D36-C247-4541-AC74-3A001E0B05C7}"/>
                </a:ext>
              </a:extLst>
            </p:cNvPr>
            <p:cNvSpPr txBox="1"/>
            <p:nvPr/>
          </p:nvSpPr>
          <p:spPr>
            <a:xfrm>
              <a:off x="5184443" y="2272011"/>
              <a:ext cx="389255" cy="52514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en-US" altLang="ja-JP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5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</a:p>
          </p:txBody>
        </p:sp>
        <p:grpSp>
          <p:nvGrpSpPr>
            <p:cNvPr id="198" name="グループ化 197">
              <a:extLst>
                <a:ext uri="{FF2B5EF4-FFF2-40B4-BE49-F238E27FC236}">
                  <a16:creationId xmlns:a16="http://schemas.microsoft.com/office/drawing/2014/main" id="{1E4D901E-17FC-4E92-A798-96FC089587E3}"/>
                </a:ext>
              </a:extLst>
            </p:cNvPr>
            <p:cNvGrpSpPr/>
            <p:nvPr/>
          </p:nvGrpSpPr>
          <p:grpSpPr>
            <a:xfrm>
              <a:off x="4689080" y="1786801"/>
              <a:ext cx="2281522" cy="326671"/>
              <a:chOff x="4564557" y="1786914"/>
              <a:chExt cx="2281522" cy="326671"/>
            </a:xfrm>
          </p:grpSpPr>
          <p:pic>
            <p:nvPicPr>
              <p:cNvPr id="199" name="Picture 5">
                <a:extLst>
                  <a:ext uri="{FF2B5EF4-FFF2-40B4-BE49-F238E27FC236}">
                    <a16:creationId xmlns:a16="http://schemas.microsoft.com/office/drawing/2014/main" id="{6239AB45-0A55-487D-83C9-CD7EBE24E2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4557" y="1786914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" name="Picture 5">
                <a:extLst>
                  <a:ext uri="{FF2B5EF4-FFF2-40B4-BE49-F238E27FC236}">
                    <a16:creationId xmlns:a16="http://schemas.microsoft.com/office/drawing/2014/main" id="{B51B7D30-0337-4457-ADFF-3256C946A2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8396" y="1790837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" name="Picture 5">
                <a:extLst>
                  <a:ext uri="{FF2B5EF4-FFF2-40B4-BE49-F238E27FC236}">
                    <a16:creationId xmlns:a16="http://schemas.microsoft.com/office/drawing/2014/main" id="{50F9E1FF-8C2D-4AAA-A83B-A678594F43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3422" y="1790659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828177-AB2E-01B0-8BFF-27E6B0137E2D}"/>
              </a:ext>
            </a:extLst>
          </p:cNvPr>
          <p:cNvSpPr txBox="1"/>
          <p:nvPr/>
        </p:nvSpPr>
        <p:spPr>
          <a:xfrm>
            <a:off x="934001" y="5465733"/>
            <a:ext cx="550959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u="sng" dirty="0"/>
              <a:t>※</a:t>
            </a:r>
            <a:r>
              <a:rPr kumimoji="1" lang="ja-JP" altLang="en-US" sz="1050" u="sng" dirty="0"/>
              <a:t>事業主より給与口座に振込となりますので、在籍中の方はチェックをいれてください。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4A0B94E8-5FC4-8075-F457-ADF79B44D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53607"/>
              </p:ext>
            </p:extLst>
          </p:nvPr>
        </p:nvGraphicFramePr>
        <p:xfrm>
          <a:off x="4921298" y="316972"/>
          <a:ext cx="2057400" cy="108585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156786678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3914638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05808162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常務理事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事務長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779824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804565"/>
                  </a:ext>
                </a:extLst>
              </a:tr>
            </a:tbl>
          </a:graphicData>
        </a:graphic>
      </p:graphicFrame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371BB918-A3BF-65AD-B24F-EEC49D030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444086"/>
              </p:ext>
            </p:extLst>
          </p:nvPr>
        </p:nvGraphicFramePr>
        <p:xfrm>
          <a:off x="699948" y="316972"/>
          <a:ext cx="3771901" cy="1447800"/>
        </p:xfrm>
        <a:graphic>
          <a:graphicData uri="http://schemas.openxmlformats.org/drawingml/2006/table">
            <a:tbl>
              <a:tblPr/>
              <a:tblGrid>
                <a:gridCol w="836089">
                  <a:extLst>
                    <a:ext uri="{9D8B030D-6E8A-4147-A177-3AD203B41FA5}">
                      <a16:colId xmlns:a16="http://schemas.microsoft.com/office/drawing/2014/main" val="952713032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2190681150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344109412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325104848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516447286"/>
                    </a:ext>
                  </a:extLst>
                </a:gridCol>
                <a:gridCol w="684073">
                  <a:extLst>
                    <a:ext uri="{9D8B030D-6E8A-4147-A177-3AD203B41FA5}">
                      <a16:colId xmlns:a16="http://schemas.microsoft.com/office/drawing/2014/main" val="1778154120"/>
                    </a:ext>
                  </a:extLst>
                </a:gridCol>
                <a:gridCol w="294531">
                  <a:extLst>
                    <a:ext uri="{9D8B030D-6E8A-4147-A177-3AD203B41FA5}">
                      <a16:colId xmlns:a16="http://schemas.microsoft.com/office/drawing/2014/main" val="2075521680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伺年月日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44364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支給額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710652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資格取得日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193752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資格喪失日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696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bk object 16">
            <a:extLst>
              <a:ext uri="{FF2B5EF4-FFF2-40B4-BE49-F238E27FC236}">
                <a16:creationId xmlns:a16="http://schemas.microsoft.com/office/drawing/2014/main" id="{4C9DDF29-9B71-4E14-9869-C59BCB3FD3B9}"/>
              </a:ext>
            </a:extLst>
          </p:cNvPr>
          <p:cNvSpPr/>
          <p:nvPr/>
        </p:nvSpPr>
        <p:spPr>
          <a:xfrm>
            <a:off x="541776" y="8548273"/>
            <a:ext cx="1653661" cy="472575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診療の内容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3" name="bk object 16">
            <a:extLst>
              <a:ext uri="{FF2B5EF4-FFF2-40B4-BE49-F238E27FC236}">
                <a16:creationId xmlns:a16="http://schemas.microsoft.com/office/drawing/2014/main" id="{50734B25-A7EF-4067-BB53-64BD34AED927}"/>
              </a:ext>
            </a:extLst>
          </p:cNvPr>
          <p:cNvSpPr/>
          <p:nvPr/>
        </p:nvSpPr>
        <p:spPr>
          <a:xfrm>
            <a:off x="539446" y="7464091"/>
            <a:ext cx="1655991" cy="600919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zh-CN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　装具装着日</a:t>
            </a:r>
          </a:p>
        </p:txBody>
      </p: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シナネン健康保険組合</a:t>
            </a:r>
          </a:p>
        </p:txBody>
      </p:sp>
      <p:sp>
        <p:nvSpPr>
          <p:cNvPr id="122" name="bk object 16"/>
          <p:cNvSpPr/>
          <p:nvPr/>
        </p:nvSpPr>
        <p:spPr>
          <a:xfrm>
            <a:off x="540000" y="1816682"/>
            <a:ext cx="1655991" cy="432028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 受診者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3" name="bk object 16"/>
          <p:cNvSpPr/>
          <p:nvPr/>
        </p:nvSpPr>
        <p:spPr>
          <a:xfrm>
            <a:off x="540000" y="2240953"/>
            <a:ext cx="1655991" cy="432028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１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‐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①家族の場合はその方の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4" name="bk object 16"/>
          <p:cNvSpPr/>
          <p:nvPr/>
        </p:nvSpPr>
        <p:spPr>
          <a:xfrm>
            <a:off x="540000" y="2672981"/>
            <a:ext cx="1655991" cy="441471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 傷病名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9" name="bk object 16"/>
          <p:cNvSpPr/>
          <p:nvPr/>
        </p:nvSpPr>
        <p:spPr>
          <a:xfrm>
            <a:off x="540000" y="3104435"/>
            <a:ext cx="1655991" cy="1232626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 発病の原因および経過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詳しく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6" name="bk object 16"/>
          <p:cNvSpPr/>
          <p:nvPr/>
        </p:nvSpPr>
        <p:spPr>
          <a:xfrm>
            <a:off x="540000" y="4329284"/>
            <a:ext cx="1655991" cy="1303404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 診療を受けた医療機関等の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8" name="bk object 16"/>
          <p:cNvSpPr/>
          <p:nvPr/>
        </p:nvSpPr>
        <p:spPr>
          <a:xfrm>
            <a:off x="540000" y="5621753"/>
            <a:ext cx="1655991" cy="634015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 診療を受けた期間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0" name="bk object 16"/>
          <p:cNvSpPr/>
          <p:nvPr/>
        </p:nvSpPr>
        <p:spPr>
          <a:xfrm>
            <a:off x="540000" y="6255769"/>
            <a:ext cx="1655991" cy="600919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６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‐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①上記の期間に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入院していた場合は、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その期間</a:t>
            </a:r>
          </a:p>
        </p:txBody>
      </p:sp>
      <p:sp>
        <p:nvSpPr>
          <p:cNvPr id="142" name="bk object 16"/>
          <p:cNvSpPr/>
          <p:nvPr/>
        </p:nvSpPr>
        <p:spPr>
          <a:xfrm>
            <a:off x="540000" y="6862221"/>
            <a:ext cx="1655991" cy="608041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 装具等の装着について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指示を受けた日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6" name="bk object 16"/>
          <p:cNvSpPr/>
          <p:nvPr/>
        </p:nvSpPr>
        <p:spPr>
          <a:xfrm>
            <a:off x="539446" y="8076079"/>
            <a:ext cx="1655991" cy="472575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９ 療養に要した費用の額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1" name="bk object 17"/>
          <p:cNvSpPr/>
          <p:nvPr/>
        </p:nvSpPr>
        <p:spPr>
          <a:xfrm>
            <a:off x="2250008" y="4390679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6008" y="0"/>
                </a:moveTo>
                <a:lnTo>
                  <a:pt x="18008" y="0"/>
                </a:lnTo>
                <a:lnTo>
                  <a:pt x="11015" y="1418"/>
                </a:lnTo>
                <a:lnTo>
                  <a:pt x="5289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9" y="156705"/>
                </a:lnTo>
                <a:lnTo>
                  <a:pt x="11015" y="160569"/>
                </a:lnTo>
                <a:lnTo>
                  <a:pt x="18008" y="161988"/>
                </a:lnTo>
                <a:lnTo>
                  <a:pt x="1746008" y="161988"/>
                </a:lnTo>
                <a:lnTo>
                  <a:pt x="1752994" y="160569"/>
                </a:lnTo>
                <a:lnTo>
                  <a:pt x="1758716" y="156705"/>
                </a:lnTo>
                <a:lnTo>
                  <a:pt x="1762583" y="150983"/>
                </a:lnTo>
                <a:lnTo>
                  <a:pt x="1764004" y="143992"/>
                </a:lnTo>
                <a:lnTo>
                  <a:pt x="1764004" y="17995"/>
                </a:lnTo>
                <a:lnTo>
                  <a:pt x="1762583" y="11004"/>
                </a:lnTo>
                <a:lnTo>
                  <a:pt x="1758716" y="5283"/>
                </a:lnTo>
                <a:lnTo>
                  <a:pt x="1752994" y="1418"/>
                </a:lnTo>
                <a:lnTo>
                  <a:pt x="174600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4" name="bk object 18"/>
          <p:cNvSpPr/>
          <p:nvPr/>
        </p:nvSpPr>
        <p:spPr>
          <a:xfrm>
            <a:off x="4122026" y="4390679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5995" y="0"/>
                </a:moveTo>
                <a:lnTo>
                  <a:pt x="17995" y="0"/>
                </a:lnTo>
                <a:lnTo>
                  <a:pt x="11004" y="1418"/>
                </a:lnTo>
                <a:lnTo>
                  <a:pt x="5283" y="5283"/>
                </a:lnTo>
                <a:lnTo>
                  <a:pt x="1418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18" y="150983"/>
                </a:lnTo>
                <a:lnTo>
                  <a:pt x="5283" y="156705"/>
                </a:lnTo>
                <a:lnTo>
                  <a:pt x="11004" y="160569"/>
                </a:lnTo>
                <a:lnTo>
                  <a:pt x="17995" y="161988"/>
                </a:lnTo>
                <a:lnTo>
                  <a:pt x="1745995" y="161988"/>
                </a:lnTo>
                <a:lnTo>
                  <a:pt x="1752981" y="160569"/>
                </a:lnTo>
                <a:lnTo>
                  <a:pt x="1758703" y="156705"/>
                </a:lnTo>
                <a:lnTo>
                  <a:pt x="1762571" y="150983"/>
                </a:lnTo>
                <a:lnTo>
                  <a:pt x="1763991" y="143992"/>
                </a:lnTo>
                <a:lnTo>
                  <a:pt x="1763991" y="17995"/>
                </a:lnTo>
                <a:lnTo>
                  <a:pt x="1762571" y="11004"/>
                </a:lnTo>
                <a:lnTo>
                  <a:pt x="1758703" y="5283"/>
                </a:lnTo>
                <a:lnTo>
                  <a:pt x="1752981" y="1418"/>
                </a:lnTo>
                <a:lnTo>
                  <a:pt x="174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所在地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5" name="bk object 19"/>
          <p:cNvSpPr/>
          <p:nvPr/>
        </p:nvSpPr>
        <p:spPr>
          <a:xfrm>
            <a:off x="5994019" y="4390679"/>
            <a:ext cx="1188085" cy="162560"/>
          </a:xfrm>
          <a:custGeom>
            <a:avLst/>
            <a:gdLst/>
            <a:ahLst/>
            <a:cxnLst/>
            <a:rect l="l" t="t" r="r" b="b"/>
            <a:pathLst>
              <a:path w="1188084" h="162560">
                <a:moveTo>
                  <a:pt x="1169987" y="0"/>
                </a:moveTo>
                <a:lnTo>
                  <a:pt x="17995" y="0"/>
                </a:lnTo>
                <a:lnTo>
                  <a:pt x="11010" y="1418"/>
                </a:lnTo>
                <a:lnTo>
                  <a:pt x="5287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7" y="156705"/>
                </a:lnTo>
                <a:lnTo>
                  <a:pt x="11010" y="160569"/>
                </a:lnTo>
                <a:lnTo>
                  <a:pt x="17995" y="161988"/>
                </a:lnTo>
                <a:lnTo>
                  <a:pt x="1169987" y="161988"/>
                </a:lnTo>
                <a:lnTo>
                  <a:pt x="1176973" y="160569"/>
                </a:lnTo>
                <a:lnTo>
                  <a:pt x="1182695" y="156705"/>
                </a:lnTo>
                <a:lnTo>
                  <a:pt x="1186562" y="150983"/>
                </a:lnTo>
                <a:lnTo>
                  <a:pt x="1187983" y="143992"/>
                </a:lnTo>
                <a:lnTo>
                  <a:pt x="1187983" y="17995"/>
                </a:lnTo>
                <a:lnTo>
                  <a:pt x="1186562" y="11004"/>
                </a:lnTo>
                <a:lnTo>
                  <a:pt x="1182695" y="5283"/>
                </a:lnTo>
                <a:lnTo>
                  <a:pt x="1176973" y="1418"/>
                </a:lnTo>
                <a:lnTo>
                  <a:pt x="1169987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診療した医師等の氏名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9" name="bk object 20"/>
          <p:cNvSpPr/>
          <p:nvPr/>
        </p:nvSpPr>
        <p:spPr>
          <a:xfrm>
            <a:off x="2250008" y="5038683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6008" y="0"/>
                </a:moveTo>
                <a:lnTo>
                  <a:pt x="18008" y="0"/>
                </a:lnTo>
                <a:lnTo>
                  <a:pt x="11015" y="1418"/>
                </a:lnTo>
                <a:lnTo>
                  <a:pt x="5289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9" y="156705"/>
                </a:lnTo>
                <a:lnTo>
                  <a:pt x="11015" y="160569"/>
                </a:lnTo>
                <a:lnTo>
                  <a:pt x="18008" y="161988"/>
                </a:lnTo>
                <a:lnTo>
                  <a:pt x="1746008" y="161988"/>
                </a:lnTo>
                <a:lnTo>
                  <a:pt x="1752994" y="160569"/>
                </a:lnTo>
                <a:lnTo>
                  <a:pt x="1758716" y="156705"/>
                </a:lnTo>
                <a:lnTo>
                  <a:pt x="1762583" y="150983"/>
                </a:lnTo>
                <a:lnTo>
                  <a:pt x="1764004" y="143992"/>
                </a:lnTo>
                <a:lnTo>
                  <a:pt x="1764004" y="17995"/>
                </a:lnTo>
                <a:lnTo>
                  <a:pt x="1762583" y="11004"/>
                </a:lnTo>
                <a:lnTo>
                  <a:pt x="1758716" y="5283"/>
                </a:lnTo>
                <a:lnTo>
                  <a:pt x="1752994" y="1418"/>
                </a:lnTo>
                <a:lnTo>
                  <a:pt x="174600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4" name="bk object 21"/>
          <p:cNvSpPr/>
          <p:nvPr/>
        </p:nvSpPr>
        <p:spPr>
          <a:xfrm>
            <a:off x="4122026" y="5038683"/>
            <a:ext cx="1764030" cy="162560"/>
          </a:xfrm>
          <a:custGeom>
            <a:avLst/>
            <a:gdLst/>
            <a:ahLst/>
            <a:cxnLst/>
            <a:rect l="l" t="t" r="r" b="b"/>
            <a:pathLst>
              <a:path w="1764029" h="162560">
                <a:moveTo>
                  <a:pt x="1745995" y="0"/>
                </a:moveTo>
                <a:lnTo>
                  <a:pt x="17995" y="0"/>
                </a:lnTo>
                <a:lnTo>
                  <a:pt x="11004" y="1418"/>
                </a:lnTo>
                <a:lnTo>
                  <a:pt x="5283" y="5283"/>
                </a:lnTo>
                <a:lnTo>
                  <a:pt x="1418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18" y="150983"/>
                </a:lnTo>
                <a:lnTo>
                  <a:pt x="5283" y="156705"/>
                </a:lnTo>
                <a:lnTo>
                  <a:pt x="11004" y="160569"/>
                </a:lnTo>
                <a:lnTo>
                  <a:pt x="17995" y="161988"/>
                </a:lnTo>
                <a:lnTo>
                  <a:pt x="1745995" y="161988"/>
                </a:lnTo>
                <a:lnTo>
                  <a:pt x="1752981" y="160569"/>
                </a:lnTo>
                <a:lnTo>
                  <a:pt x="1758703" y="156705"/>
                </a:lnTo>
                <a:lnTo>
                  <a:pt x="1762571" y="150983"/>
                </a:lnTo>
                <a:lnTo>
                  <a:pt x="1763991" y="143992"/>
                </a:lnTo>
                <a:lnTo>
                  <a:pt x="1763991" y="17995"/>
                </a:lnTo>
                <a:lnTo>
                  <a:pt x="1762571" y="11004"/>
                </a:lnTo>
                <a:lnTo>
                  <a:pt x="1758703" y="5283"/>
                </a:lnTo>
                <a:lnTo>
                  <a:pt x="1752981" y="1418"/>
                </a:lnTo>
                <a:lnTo>
                  <a:pt x="1745995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所在地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6" name="bk object 22"/>
          <p:cNvSpPr/>
          <p:nvPr/>
        </p:nvSpPr>
        <p:spPr>
          <a:xfrm>
            <a:off x="5994019" y="5038683"/>
            <a:ext cx="1188085" cy="162560"/>
          </a:xfrm>
          <a:custGeom>
            <a:avLst/>
            <a:gdLst/>
            <a:ahLst/>
            <a:cxnLst/>
            <a:rect l="l" t="t" r="r" b="b"/>
            <a:pathLst>
              <a:path w="1188084" h="162560">
                <a:moveTo>
                  <a:pt x="1169987" y="0"/>
                </a:moveTo>
                <a:lnTo>
                  <a:pt x="17995" y="0"/>
                </a:lnTo>
                <a:lnTo>
                  <a:pt x="11010" y="1418"/>
                </a:lnTo>
                <a:lnTo>
                  <a:pt x="5287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143992"/>
                </a:lnTo>
                <a:lnTo>
                  <a:pt x="1420" y="150983"/>
                </a:lnTo>
                <a:lnTo>
                  <a:pt x="5287" y="156705"/>
                </a:lnTo>
                <a:lnTo>
                  <a:pt x="11010" y="160569"/>
                </a:lnTo>
                <a:lnTo>
                  <a:pt x="17995" y="161988"/>
                </a:lnTo>
                <a:lnTo>
                  <a:pt x="1169987" y="161988"/>
                </a:lnTo>
                <a:lnTo>
                  <a:pt x="1176973" y="160569"/>
                </a:lnTo>
                <a:lnTo>
                  <a:pt x="1182695" y="156705"/>
                </a:lnTo>
                <a:lnTo>
                  <a:pt x="1186562" y="150983"/>
                </a:lnTo>
                <a:lnTo>
                  <a:pt x="1187983" y="143992"/>
                </a:lnTo>
                <a:lnTo>
                  <a:pt x="1187983" y="17995"/>
                </a:lnTo>
                <a:lnTo>
                  <a:pt x="1186562" y="11004"/>
                </a:lnTo>
                <a:lnTo>
                  <a:pt x="1182695" y="5283"/>
                </a:lnTo>
                <a:lnTo>
                  <a:pt x="1176973" y="1418"/>
                </a:lnTo>
                <a:lnTo>
                  <a:pt x="1169987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診療した医師等の氏名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7" name="bk object 23"/>
          <p:cNvSpPr/>
          <p:nvPr/>
        </p:nvSpPr>
        <p:spPr>
          <a:xfrm>
            <a:off x="5760021" y="5686688"/>
            <a:ext cx="360045" cy="504190"/>
          </a:xfrm>
          <a:custGeom>
            <a:avLst/>
            <a:gdLst/>
            <a:ahLst/>
            <a:cxnLst/>
            <a:rect l="l" t="t" r="r" b="b"/>
            <a:pathLst>
              <a:path w="360045" h="504189">
                <a:moveTo>
                  <a:pt x="342023" y="0"/>
                </a:moveTo>
                <a:lnTo>
                  <a:pt x="17995" y="0"/>
                </a:lnTo>
                <a:lnTo>
                  <a:pt x="11010" y="1420"/>
                </a:lnTo>
                <a:lnTo>
                  <a:pt x="5287" y="5287"/>
                </a:lnTo>
                <a:lnTo>
                  <a:pt x="1420" y="11010"/>
                </a:lnTo>
                <a:lnTo>
                  <a:pt x="0" y="17995"/>
                </a:lnTo>
                <a:lnTo>
                  <a:pt x="0" y="485990"/>
                </a:lnTo>
                <a:lnTo>
                  <a:pt x="1420" y="492976"/>
                </a:lnTo>
                <a:lnTo>
                  <a:pt x="5287" y="498698"/>
                </a:lnTo>
                <a:lnTo>
                  <a:pt x="11010" y="502566"/>
                </a:lnTo>
                <a:lnTo>
                  <a:pt x="17995" y="503986"/>
                </a:lnTo>
                <a:lnTo>
                  <a:pt x="342023" y="503986"/>
                </a:lnTo>
                <a:lnTo>
                  <a:pt x="349009" y="502566"/>
                </a:lnTo>
                <a:lnTo>
                  <a:pt x="354731" y="498698"/>
                </a:lnTo>
                <a:lnTo>
                  <a:pt x="358598" y="492976"/>
                </a:lnTo>
                <a:lnTo>
                  <a:pt x="360019" y="485990"/>
                </a:lnTo>
                <a:lnTo>
                  <a:pt x="360019" y="17995"/>
                </a:lnTo>
                <a:lnTo>
                  <a:pt x="358598" y="11010"/>
                </a:lnTo>
                <a:lnTo>
                  <a:pt x="354731" y="5287"/>
                </a:lnTo>
                <a:lnTo>
                  <a:pt x="349009" y="1420"/>
                </a:lnTo>
                <a:lnTo>
                  <a:pt x="342023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日数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8" name="bk object 24"/>
          <p:cNvSpPr/>
          <p:nvPr/>
        </p:nvSpPr>
        <p:spPr>
          <a:xfrm>
            <a:off x="5760021" y="6298676"/>
            <a:ext cx="360045" cy="504190"/>
          </a:xfrm>
          <a:custGeom>
            <a:avLst/>
            <a:gdLst/>
            <a:ahLst/>
            <a:cxnLst/>
            <a:rect l="l" t="t" r="r" b="b"/>
            <a:pathLst>
              <a:path w="360045" h="504190">
                <a:moveTo>
                  <a:pt x="342023" y="0"/>
                </a:moveTo>
                <a:lnTo>
                  <a:pt x="17995" y="0"/>
                </a:lnTo>
                <a:lnTo>
                  <a:pt x="11010" y="1420"/>
                </a:lnTo>
                <a:lnTo>
                  <a:pt x="5287" y="5287"/>
                </a:lnTo>
                <a:lnTo>
                  <a:pt x="1420" y="11010"/>
                </a:lnTo>
                <a:lnTo>
                  <a:pt x="0" y="17995"/>
                </a:lnTo>
                <a:lnTo>
                  <a:pt x="0" y="486016"/>
                </a:lnTo>
                <a:lnTo>
                  <a:pt x="1420" y="493001"/>
                </a:lnTo>
                <a:lnTo>
                  <a:pt x="5287" y="498724"/>
                </a:lnTo>
                <a:lnTo>
                  <a:pt x="11010" y="502591"/>
                </a:lnTo>
                <a:lnTo>
                  <a:pt x="17995" y="504012"/>
                </a:lnTo>
                <a:lnTo>
                  <a:pt x="342023" y="504012"/>
                </a:lnTo>
                <a:lnTo>
                  <a:pt x="349009" y="502591"/>
                </a:lnTo>
                <a:lnTo>
                  <a:pt x="354731" y="498724"/>
                </a:lnTo>
                <a:lnTo>
                  <a:pt x="358598" y="493001"/>
                </a:lnTo>
                <a:lnTo>
                  <a:pt x="360019" y="486016"/>
                </a:lnTo>
                <a:lnTo>
                  <a:pt x="360019" y="17995"/>
                </a:lnTo>
                <a:lnTo>
                  <a:pt x="358598" y="11010"/>
                </a:lnTo>
                <a:lnTo>
                  <a:pt x="354731" y="5287"/>
                </a:lnTo>
                <a:lnTo>
                  <a:pt x="349009" y="1420"/>
                </a:lnTo>
                <a:lnTo>
                  <a:pt x="342023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日数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9" name="bk object 25"/>
          <p:cNvSpPr/>
          <p:nvPr/>
        </p:nvSpPr>
        <p:spPr>
          <a:xfrm>
            <a:off x="4716005" y="2680687"/>
            <a:ext cx="828040" cy="432434"/>
          </a:xfrm>
          <a:custGeom>
            <a:avLst/>
            <a:gdLst/>
            <a:ahLst/>
            <a:cxnLst/>
            <a:rect l="l" t="t" r="r" b="b"/>
            <a:pathLst>
              <a:path w="828039" h="432435">
                <a:moveTo>
                  <a:pt x="828001" y="431990"/>
                </a:moveTo>
                <a:lnTo>
                  <a:pt x="0" y="431990"/>
                </a:lnTo>
                <a:lnTo>
                  <a:pt x="0" y="0"/>
                </a:lnTo>
                <a:lnTo>
                  <a:pt x="828001" y="0"/>
                </a:lnTo>
                <a:lnTo>
                  <a:pt x="828001" y="43199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 発病または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負傷年月日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0" name="bk object 31"/>
          <p:cNvSpPr/>
          <p:nvPr/>
        </p:nvSpPr>
        <p:spPr>
          <a:xfrm>
            <a:off x="4715979" y="2302710"/>
            <a:ext cx="828040" cy="324485"/>
          </a:xfrm>
          <a:custGeom>
            <a:avLst/>
            <a:gdLst/>
            <a:ahLst/>
            <a:cxnLst/>
            <a:rect l="l" t="t" r="r" b="b"/>
            <a:pathLst>
              <a:path w="828039" h="324485">
                <a:moveTo>
                  <a:pt x="810018" y="0"/>
                </a:moveTo>
                <a:lnTo>
                  <a:pt x="18008" y="0"/>
                </a:lnTo>
                <a:lnTo>
                  <a:pt x="11015" y="1418"/>
                </a:lnTo>
                <a:lnTo>
                  <a:pt x="5289" y="5283"/>
                </a:lnTo>
                <a:lnTo>
                  <a:pt x="1420" y="11004"/>
                </a:lnTo>
                <a:lnTo>
                  <a:pt x="0" y="17995"/>
                </a:lnTo>
                <a:lnTo>
                  <a:pt x="0" y="305993"/>
                </a:lnTo>
                <a:lnTo>
                  <a:pt x="1420" y="312984"/>
                </a:lnTo>
                <a:lnTo>
                  <a:pt x="5289" y="318706"/>
                </a:lnTo>
                <a:lnTo>
                  <a:pt x="11015" y="322570"/>
                </a:lnTo>
                <a:lnTo>
                  <a:pt x="18008" y="323989"/>
                </a:lnTo>
                <a:lnTo>
                  <a:pt x="810018" y="323989"/>
                </a:lnTo>
                <a:lnTo>
                  <a:pt x="817002" y="322570"/>
                </a:lnTo>
                <a:lnTo>
                  <a:pt x="822720" y="318706"/>
                </a:lnTo>
                <a:lnTo>
                  <a:pt x="826583" y="312984"/>
                </a:lnTo>
                <a:lnTo>
                  <a:pt x="828001" y="305993"/>
                </a:lnTo>
                <a:lnTo>
                  <a:pt x="828001" y="17995"/>
                </a:lnTo>
                <a:lnTo>
                  <a:pt x="826583" y="11004"/>
                </a:lnTo>
                <a:lnTo>
                  <a:pt x="822720" y="5283"/>
                </a:lnTo>
                <a:lnTo>
                  <a:pt x="817002" y="1418"/>
                </a:lnTo>
                <a:lnTo>
                  <a:pt x="81001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生年月日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3" name="bk object 32"/>
          <p:cNvSpPr/>
          <p:nvPr/>
        </p:nvSpPr>
        <p:spPr>
          <a:xfrm>
            <a:off x="2249970" y="2302710"/>
            <a:ext cx="324485" cy="324485"/>
          </a:xfrm>
          <a:custGeom>
            <a:avLst/>
            <a:gdLst/>
            <a:ahLst/>
            <a:cxnLst/>
            <a:rect l="l" t="t" r="r" b="b"/>
            <a:pathLst>
              <a:path w="324485" h="324485">
                <a:moveTo>
                  <a:pt x="306006" y="0"/>
                </a:moveTo>
                <a:lnTo>
                  <a:pt x="18008" y="0"/>
                </a:lnTo>
                <a:lnTo>
                  <a:pt x="11021" y="1418"/>
                </a:lnTo>
                <a:lnTo>
                  <a:pt x="5294" y="5283"/>
                </a:lnTo>
                <a:lnTo>
                  <a:pt x="1422" y="11004"/>
                </a:lnTo>
                <a:lnTo>
                  <a:pt x="0" y="17995"/>
                </a:lnTo>
                <a:lnTo>
                  <a:pt x="0" y="305993"/>
                </a:lnTo>
                <a:lnTo>
                  <a:pt x="1422" y="312984"/>
                </a:lnTo>
                <a:lnTo>
                  <a:pt x="5294" y="318706"/>
                </a:lnTo>
                <a:lnTo>
                  <a:pt x="11021" y="322570"/>
                </a:lnTo>
                <a:lnTo>
                  <a:pt x="18008" y="323989"/>
                </a:lnTo>
                <a:lnTo>
                  <a:pt x="306006" y="323989"/>
                </a:lnTo>
                <a:lnTo>
                  <a:pt x="312997" y="322570"/>
                </a:lnTo>
                <a:lnTo>
                  <a:pt x="318719" y="318706"/>
                </a:lnTo>
                <a:lnTo>
                  <a:pt x="322583" y="312984"/>
                </a:lnTo>
                <a:lnTo>
                  <a:pt x="324002" y="305993"/>
                </a:lnTo>
                <a:lnTo>
                  <a:pt x="324002" y="17995"/>
                </a:lnTo>
                <a:lnTo>
                  <a:pt x="322583" y="11004"/>
                </a:lnTo>
                <a:lnTo>
                  <a:pt x="318719" y="5283"/>
                </a:lnTo>
                <a:lnTo>
                  <a:pt x="312997" y="1418"/>
                </a:lnTo>
                <a:lnTo>
                  <a:pt x="30600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氏名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" name="bk object 33"/>
          <p:cNvSpPr/>
          <p:nvPr/>
        </p:nvSpPr>
        <p:spPr>
          <a:xfrm>
            <a:off x="791982" y="6244676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>
                <a:moveTo>
                  <a:pt x="0" y="0"/>
                </a:moveTo>
                <a:lnTo>
                  <a:pt x="6444005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8" name="bk object 34"/>
          <p:cNvSpPr/>
          <p:nvPr/>
        </p:nvSpPr>
        <p:spPr>
          <a:xfrm>
            <a:off x="2196020" y="4984670"/>
            <a:ext cx="5039995" cy="0"/>
          </a:xfrm>
          <a:custGeom>
            <a:avLst/>
            <a:gdLst/>
            <a:ahLst/>
            <a:cxnLst/>
            <a:rect l="l" t="t" r="r" b="b"/>
            <a:pathLst>
              <a:path w="5039995">
                <a:moveTo>
                  <a:pt x="0" y="0"/>
                </a:moveTo>
                <a:lnTo>
                  <a:pt x="5039995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9" name="bk object 35"/>
          <p:cNvSpPr/>
          <p:nvPr/>
        </p:nvSpPr>
        <p:spPr>
          <a:xfrm>
            <a:off x="4068000" y="4336678"/>
            <a:ext cx="0" cy="1296035"/>
          </a:xfrm>
          <a:custGeom>
            <a:avLst/>
            <a:gdLst/>
            <a:ahLst/>
            <a:cxnLst/>
            <a:rect l="l" t="t" r="r" b="b"/>
            <a:pathLst>
              <a:path h="1296035">
                <a:moveTo>
                  <a:pt x="0" y="1296009"/>
                </a:move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0" name="bk object 36"/>
          <p:cNvSpPr/>
          <p:nvPr/>
        </p:nvSpPr>
        <p:spPr>
          <a:xfrm>
            <a:off x="5940006" y="4336678"/>
            <a:ext cx="0" cy="1296035"/>
          </a:xfrm>
          <a:custGeom>
            <a:avLst/>
            <a:gdLst/>
            <a:ahLst/>
            <a:cxnLst/>
            <a:rect l="l" t="t" r="r" b="b"/>
            <a:pathLst>
              <a:path h="1296035">
                <a:moveTo>
                  <a:pt x="0" y="1296009"/>
                </a:move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1" name="bk object 37"/>
          <p:cNvSpPr/>
          <p:nvPr/>
        </p:nvSpPr>
        <p:spPr>
          <a:xfrm>
            <a:off x="324002" y="1816681"/>
            <a:ext cx="220528" cy="7204153"/>
          </a:xfrm>
          <a:custGeom>
            <a:avLst/>
            <a:gdLst/>
            <a:ahLst/>
            <a:cxnLst/>
            <a:rect l="l" t="t" r="r" b="b"/>
            <a:pathLst>
              <a:path w="216534" h="7490459">
                <a:moveTo>
                  <a:pt x="216001" y="0"/>
                </a:moveTo>
                <a:lnTo>
                  <a:pt x="36004" y="0"/>
                </a:lnTo>
                <a:lnTo>
                  <a:pt x="22025" y="2839"/>
                </a:lnTo>
                <a:lnTo>
                  <a:pt x="10577" y="10571"/>
                </a:lnTo>
                <a:lnTo>
                  <a:pt x="2841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41" y="7468045"/>
                </a:lnTo>
                <a:lnTo>
                  <a:pt x="10577" y="7479493"/>
                </a:lnTo>
                <a:lnTo>
                  <a:pt x="22025" y="7487226"/>
                </a:lnTo>
                <a:lnTo>
                  <a:pt x="36004" y="7490066"/>
                </a:lnTo>
                <a:lnTo>
                  <a:pt x="216001" y="7490066"/>
                </a:lnTo>
                <a:lnTo>
                  <a:pt x="216001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vert="eaVert" wrap="square" lIns="0" tIns="72000" rIns="0" bIns="0" rtlCol="0" anchor="ctr" anchorCtr="0"/>
          <a:lstStyle/>
          <a:p>
            <a:r>
              <a:rPr lang="ja-JP" altLang="en-US" sz="10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申請内容</a:t>
            </a:r>
            <a:endParaRPr sz="1000" b="1" dirty="0">
              <a:solidFill>
                <a:prstClr val="white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2" name="bk object 38"/>
          <p:cNvSpPr/>
          <p:nvPr/>
        </p:nvSpPr>
        <p:spPr>
          <a:xfrm>
            <a:off x="324002" y="1798966"/>
            <a:ext cx="6912609" cy="7221878"/>
          </a:xfrm>
          <a:custGeom>
            <a:avLst/>
            <a:gdLst/>
            <a:ahLst/>
            <a:cxnLst/>
            <a:rect l="l" t="t" r="r" b="b"/>
            <a:pathLst>
              <a:path w="6912609" h="7490459">
                <a:moveTo>
                  <a:pt x="6912000" y="7454061"/>
                </a:moveTo>
                <a:lnTo>
                  <a:pt x="6909160" y="7468045"/>
                </a:lnTo>
                <a:lnTo>
                  <a:pt x="6901427" y="7479493"/>
                </a:lnTo>
                <a:lnTo>
                  <a:pt x="6889979" y="7487226"/>
                </a:lnTo>
                <a:lnTo>
                  <a:pt x="6875995" y="7490066"/>
                </a:lnTo>
                <a:lnTo>
                  <a:pt x="35991" y="7490066"/>
                </a:lnTo>
                <a:lnTo>
                  <a:pt x="22015" y="7487226"/>
                </a:lnTo>
                <a:lnTo>
                  <a:pt x="10571" y="7479493"/>
                </a:lnTo>
                <a:lnTo>
                  <a:pt x="2839" y="7468045"/>
                </a:lnTo>
                <a:lnTo>
                  <a:pt x="0" y="7454061"/>
                </a:lnTo>
                <a:lnTo>
                  <a:pt x="0" y="35991"/>
                </a:lnTo>
                <a:lnTo>
                  <a:pt x="2839" y="22015"/>
                </a:lnTo>
                <a:lnTo>
                  <a:pt x="10571" y="10571"/>
                </a:lnTo>
                <a:lnTo>
                  <a:pt x="22015" y="2839"/>
                </a:lnTo>
                <a:lnTo>
                  <a:pt x="35991" y="0"/>
                </a:lnTo>
                <a:lnTo>
                  <a:pt x="6875995" y="0"/>
                </a:lnTo>
                <a:lnTo>
                  <a:pt x="6889979" y="2839"/>
                </a:lnTo>
                <a:lnTo>
                  <a:pt x="6901427" y="10571"/>
                </a:lnTo>
                <a:lnTo>
                  <a:pt x="6909160" y="22015"/>
                </a:lnTo>
                <a:lnTo>
                  <a:pt x="6912000" y="35991"/>
                </a:lnTo>
                <a:lnTo>
                  <a:pt x="6912000" y="7454061"/>
                </a:lnTo>
                <a:close/>
              </a:path>
            </a:pathLst>
          </a:custGeom>
          <a:ln w="2880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3" name="bk object 41"/>
          <p:cNvSpPr/>
          <p:nvPr/>
        </p:nvSpPr>
        <p:spPr>
          <a:xfrm>
            <a:off x="539991" y="5632688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4" name="bk object 42"/>
          <p:cNvSpPr/>
          <p:nvPr/>
        </p:nvSpPr>
        <p:spPr>
          <a:xfrm>
            <a:off x="539991" y="6856688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5" name="bk object 43"/>
          <p:cNvSpPr/>
          <p:nvPr/>
        </p:nvSpPr>
        <p:spPr>
          <a:xfrm>
            <a:off x="539991" y="7468689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6" name="bk object 44"/>
          <p:cNvSpPr/>
          <p:nvPr/>
        </p:nvSpPr>
        <p:spPr>
          <a:xfrm>
            <a:off x="521353" y="8065010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7" name="bk object 45"/>
          <p:cNvSpPr/>
          <p:nvPr/>
        </p:nvSpPr>
        <p:spPr>
          <a:xfrm>
            <a:off x="2303970" y="8443044"/>
            <a:ext cx="2016125" cy="0"/>
          </a:xfrm>
          <a:custGeom>
            <a:avLst/>
            <a:gdLst/>
            <a:ahLst/>
            <a:cxnLst/>
            <a:rect l="l" t="t" r="r" b="b"/>
            <a:pathLst>
              <a:path w="2016125">
                <a:moveTo>
                  <a:pt x="0" y="0"/>
                </a:moveTo>
                <a:lnTo>
                  <a:pt x="2015998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8" name="bk object 46"/>
          <p:cNvSpPr/>
          <p:nvPr/>
        </p:nvSpPr>
        <p:spPr>
          <a:xfrm>
            <a:off x="539991" y="4336666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9" name="bk object 47"/>
          <p:cNvSpPr/>
          <p:nvPr/>
        </p:nvSpPr>
        <p:spPr>
          <a:xfrm>
            <a:off x="539991" y="2680687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0" name="bk object 48"/>
          <p:cNvSpPr/>
          <p:nvPr/>
        </p:nvSpPr>
        <p:spPr>
          <a:xfrm>
            <a:off x="539991" y="3112678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1" name="bk object 49"/>
          <p:cNvSpPr/>
          <p:nvPr/>
        </p:nvSpPr>
        <p:spPr>
          <a:xfrm>
            <a:off x="539446" y="8548654"/>
            <a:ext cx="6696075" cy="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2" name="object 8"/>
          <p:cNvSpPr/>
          <p:nvPr/>
        </p:nvSpPr>
        <p:spPr>
          <a:xfrm>
            <a:off x="2303995" y="3598668"/>
            <a:ext cx="216535" cy="252095"/>
          </a:xfrm>
          <a:custGeom>
            <a:avLst/>
            <a:gdLst/>
            <a:ahLst/>
            <a:cxnLst/>
            <a:rect l="l" t="t" r="r" b="b"/>
            <a:pathLst>
              <a:path w="216535" h="252095">
                <a:moveTo>
                  <a:pt x="215988" y="252018"/>
                </a:moveTo>
                <a:lnTo>
                  <a:pt x="0" y="252018"/>
                </a:lnTo>
                <a:lnTo>
                  <a:pt x="0" y="0"/>
                </a:lnTo>
                <a:lnTo>
                  <a:pt x="215988" y="0"/>
                </a:lnTo>
                <a:lnTo>
                  <a:pt x="215988" y="252018"/>
                </a:lnTo>
                <a:close/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3" name="object 11"/>
          <p:cNvSpPr/>
          <p:nvPr/>
        </p:nvSpPr>
        <p:spPr>
          <a:xfrm>
            <a:off x="3077997" y="3184674"/>
            <a:ext cx="72390" cy="828040"/>
          </a:xfrm>
          <a:custGeom>
            <a:avLst/>
            <a:gdLst/>
            <a:ahLst/>
            <a:cxnLst/>
            <a:rect l="l" t="t" r="r" b="b"/>
            <a:pathLst>
              <a:path w="72389" h="828039">
                <a:moveTo>
                  <a:pt x="71996" y="828001"/>
                </a:moveTo>
                <a:lnTo>
                  <a:pt x="35991" y="828001"/>
                </a:lnTo>
                <a:lnTo>
                  <a:pt x="22015" y="825162"/>
                </a:lnTo>
                <a:lnTo>
                  <a:pt x="10571" y="817430"/>
                </a:lnTo>
                <a:lnTo>
                  <a:pt x="2839" y="805986"/>
                </a:lnTo>
                <a:lnTo>
                  <a:pt x="0" y="792010"/>
                </a:lnTo>
                <a:lnTo>
                  <a:pt x="0" y="36004"/>
                </a:lnTo>
                <a:lnTo>
                  <a:pt x="2839" y="22025"/>
                </a:lnTo>
                <a:lnTo>
                  <a:pt x="10571" y="10577"/>
                </a:lnTo>
                <a:lnTo>
                  <a:pt x="22015" y="2841"/>
                </a:lnTo>
                <a:lnTo>
                  <a:pt x="35991" y="0"/>
                </a:lnTo>
                <a:lnTo>
                  <a:pt x="71996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4" name="object 12"/>
          <p:cNvSpPr/>
          <p:nvPr/>
        </p:nvSpPr>
        <p:spPr>
          <a:xfrm>
            <a:off x="7055993" y="3184674"/>
            <a:ext cx="72390" cy="828040"/>
          </a:xfrm>
          <a:custGeom>
            <a:avLst/>
            <a:gdLst/>
            <a:ahLst/>
            <a:cxnLst/>
            <a:rect l="l" t="t" r="r" b="b"/>
            <a:pathLst>
              <a:path w="72390" h="828039">
                <a:moveTo>
                  <a:pt x="0" y="828001"/>
                </a:moveTo>
                <a:lnTo>
                  <a:pt x="36004" y="828001"/>
                </a:lnTo>
                <a:lnTo>
                  <a:pt x="49988" y="825162"/>
                </a:lnTo>
                <a:lnTo>
                  <a:pt x="61436" y="817430"/>
                </a:lnTo>
                <a:lnTo>
                  <a:pt x="69169" y="805986"/>
                </a:lnTo>
                <a:lnTo>
                  <a:pt x="72009" y="792010"/>
                </a:lnTo>
                <a:lnTo>
                  <a:pt x="72009" y="36004"/>
                </a:lnTo>
                <a:lnTo>
                  <a:pt x="69169" y="22025"/>
                </a:lnTo>
                <a:lnTo>
                  <a:pt x="61436" y="10577"/>
                </a:lnTo>
                <a:lnTo>
                  <a:pt x="49988" y="2841"/>
                </a:lnTo>
                <a:lnTo>
                  <a:pt x="36004" y="0"/>
                </a:ln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5" name="object 13"/>
          <p:cNvSpPr/>
          <p:nvPr/>
        </p:nvSpPr>
        <p:spPr>
          <a:xfrm>
            <a:off x="4716005" y="2680687"/>
            <a:ext cx="0" cy="432434"/>
          </a:xfrm>
          <a:custGeom>
            <a:avLst/>
            <a:gdLst/>
            <a:ahLst/>
            <a:cxnLst/>
            <a:rect l="l" t="t" r="r" b="b"/>
            <a:pathLst>
              <a:path h="432435">
                <a:moveTo>
                  <a:pt x="0" y="431990"/>
                </a:moveTo>
                <a:lnTo>
                  <a:pt x="0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6" name="object 14"/>
          <p:cNvSpPr/>
          <p:nvPr/>
        </p:nvSpPr>
        <p:spPr>
          <a:xfrm>
            <a:off x="791958" y="2248709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>
                <a:moveTo>
                  <a:pt x="0" y="0"/>
                </a:moveTo>
                <a:lnTo>
                  <a:pt x="6444005" y="0"/>
                </a:lnTo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7" name="object 15"/>
          <p:cNvSpPr txBox="1"/>
          <p:nvPr/>
        </p:nvSpPr>
        <p:spPr>
          <a:xfrm>
            <a:off x="4225607" y="8299028"/>
            <a:ext cx="11430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円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28" name="object 36"/>
          <p:cNvSpPr txBox="1"/>
          <p:nvPr/>
        </p:nvSpPr>
        <p:spPr>
          <a:xfrm>
            <a:off x="5614670" y="2844707"/>
            <a:ext cx="2032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29" name="object 37"/>
          <p:cNvSpPr txBox="1"/>
          <p:nvPr/>
        </p:nvSpPr>
        <p:spPr>
          <a:xfrm>
            <a:off x="6148070" y="2844707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0" name="object 38"/>
          <p:cNvSpPr txBox="1"/>
          <p:nvPr/>
        </p:nvSpPr>
        <p:spPr>
          <a:xfrm>
            <a:off x="6590792" y="2844707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月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1" name="object 39"/>
          <p:cNvSpPr txBox="1"/>
          <p:nvPr/>
        </p:nvSpPr>
        <p:spPr>
          <a:xfrm>
            <a:off x="7029069" y="2844707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2" name="object 48"/>
          <p:cNvSpPr txBox="1"/>
          <p:nvPr/>
        </p:nvSpPr>
        <p:spPr>
          <a:xfrm>
            <a:off x="3641306" y="5955216"/>
            <a:ext cx="24672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3" name="object 59"/>
          <p:cNvSpPr txBox="1"/>
          <p:nvPr/>
        </p:nvSpPr>
        <p:spPr>
          <a:xfrm>
            <a:off x="7029068" y="6072044"/>
            <a:ext cx="153036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8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4" name="object 63"/>
          <p:cNvSpPr txBox="1"/>
          <p:nvPr/>
        </p:nvSpPr>
        <p:spPr>
          <a:xfrm>
            <a:off x="5220043" y="5955230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5" name="object 75"/>
          <p:cNvSpPr txBox="1"/>
          <p:nvPr/>
        </p:nvSpPr>
        <p:spPr>
          <a:xfrm>
            <a:off x="3641369" y="6567204"/>
            <a:ext cx="246659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6" name="object 77"/>
          <p:cNvSpPr txBox="1"/>
          <p:nvPr/>
        </p:nvSpPr>
        <p:spPr>
          <a:xfrm>
            <a:off x="7029068" y="6684044"/>
            <a:ext cx="11430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8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7" name="object 81"/>
          <p:cNvSpPr txBox="1"/>
          <p:nvPr/>
        </p:nvSpPr>
        <p:spPr>
          <a:xfrm>
            <a:off x="5220043" y="6567230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8" name="object 89"/>
          <p:cNvSpPr txBox="1"/>
          <p:nvPr/>
        </p:nvSpPr>
        <p:spPr>
          <a:xfrm>
            <a:off x="2615298" y="3531168"/>
            <a:ext cx="36576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</a:t>
            </a:r>
            <a:r>
              <a:rPr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病気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39" name="object 90"/>
          <p:cNvSpPr txBox="1"/>
          <p:nvPr/>
        </p:nvSpPr>
        <p:spPr>
          <a:xfrm>
            <a:off x="2615298" y="4082288"/>
            <a:ext cx="4482300" cy="218856"/>
          </a:xfrm>
          <a:prstGeom prst="rect">
            <a:avLst/>
          </a:prstGeom>
        </p:spPr>
        <p:txBody>
          <a:bodyPr vert="horz" wrap="square" lIns="36000" tIns="0" rIns="0" bIns="0" rtlCol="0" anchor="ctr" anchorCtr="0">
            <a:no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sz="800" spc="-15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spc="13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ケガ</a:t>
            </a:r>
            <a:r>
              <a:rPr lang="ja-JP" altLang="en-US" sz="800" spc="1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➡　</a:t>
            </a:r>
            <a:r>
              <a:rPr lang="ja-JP" altLang="en-US" sz="800" spc="6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負傷原因届を併せてご提出ください。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0" name="object 92"/>
          <p:cNvSpPr txBox="1"/>
          <p:nvPr/>
        </p:nvSpPr>
        <p:spPr>
          <a:xfrm>
            <a:off x="3111715" y="3190107"/>
            <a:ext cx="111389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-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原</a:t>
            </a:r>
            <a:r>
              <a:rPr sz="700" spc="-1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因</a:t>
            </a:r>
            <a:r>
              <a:rPr sz="700" spc="7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お</a:t>
            </a:r>
            <a:r>
              <a:rPr sz="700" spc="12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よ</a:t>
            </a:r>
            <a:r>
              <a:rPr sz="700" spc="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び経</a:t>
            </a:r>
            <a:r>
              <a:rPr sz="7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過</a:t>
            </a:r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1" name="object 102"/>
          <p:cNvSpPr txBox="1"/>
          <p:nvPr/>
        </p:nvSpPr>
        <p:spPr>
          <a:xfrm>
            <a:off x="6148031" y="2508030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2" name="object 103"/>
          <p:cNvSpPr txBox="1"/>
          <p:nvPr/>
        </p:nvSpPr>
        <p:spPr>
          <a:xfrm>
            <a:off x="6590754" y="2508030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月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3" name="object 104"/>
          <p:cNvSpPr txBox="1"/>
          <p:nvPr/>
        </p:nvSpPr>
        <p:spPr>
          <a:xfrm>
            <a:off x="7029030" y="2508030"/>
            <a:ext cx="114300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日</a:t>
            </a:r>
            <a:endParaRPr sz="70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4" name="object 105"/>
          <p:cNvSpPr txBox="1"/>
          <p:nvPr/>
        </p:nvSpPr>
        <p:spPr>
          <a:xfrm>
            <a:off x="5614630" y="2310050"/>
            <a:ext cx="1513753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 昭和  □</a:t>
            </a:r>
            <a:r>
              <a:rPr sz="700" spc="6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7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平成</a:t>
            </a:r>
            <a:r>
              <a:rPr lang="ja-JP" altLang="en-US" sz="7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□　令和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5" name="object 106"/>
          <p:cNvSpPr txBox="1"/>
          <p:nvPr/>
        </p:nvSpPr>
        <p:spPr>
          <a:xfrm>
            <a:off x="2615271" y="1972408"/>
            <a:ext cx="2788921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</a:t>
            </a:r>
            <a:r>
              <a:rPr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sz="800" dirty="0" err="1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被保険者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en-US" altLang="zh-TW" sz="800" spc="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lang="zh-TW" altLang="en-US" sz="800" spc="-11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</a:t>
            </a:r>
            <a:r>
              <a:rPr lang="zh-TW" altLang="en-US" sz="800" spc="-5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家族（被扶養者）</a:t>
            </a:r>
            <a:endParaRPr lang="zh-TW" alt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47" name="object 112"/>
          <p:cNvSpPr/>
          <p:nvPr/>
        </p:nvSpPr>
        <p:spPr>
          <a:xfrm>
            <a:off x="2303970" y="1906698"/>
            <a:ext cx="216535" cy="252095"/>
          </a:xfrm>
          <a:custGeom>
            <a:avLst/>
            <a:gdLst/>
            <a:ahLst/>
            <a:cxnLst/>
            <a:rect l="l" t="t" r="r" b="b"/>
            <a:pathLst>
              <a:path w="216535" h="252094">
                <a:moveTo>
                  <a:pt x="216001" y="252018"/>
                </a:moveTo>
                <a:lnTo>
                  <a:pt x="0" y="252018"/>
                </a:lnTo>
                <a:lnTo>
                  <a:pt x="0" y="0"/>
                </a:lnTo>
                <a:lnTo>
                  <a:pt x="216001" y="0"/>
                </a:lnTo>
                <a:lnTo>
                  <a:pt x="216001" y="252018"/>
                </a:lnTo>
                <a:close/>
              </a:path>
            </a:pathLst>
          </a:custGeom>
          <a:ln w="539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4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766" y="5829851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91" y="5819319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151" y="6448049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145" y="6448049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151" y="7055550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4" name="object 78"/>
          <p:cNvSpPr txBox="1"/>
          <p:nvPr/>
        </p:nvSpPr>
        <p:spPr>
          <a:xfrm>
            <a:off x="2250008" y="5706740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55" name="object 78"/>
          <p:cNvSpPr txBox="1"/>
          <p:nvPr/>
        </p:nvSpPr>
        <p:spPr>
          <a:xfrm>
            <a:off x="2246204" y="6335470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56" name="object 78"/>
          <p:cNvSpPr txBox="1"/>
          <p:nvPr/>
        </p:nvSpPr>
        <p:spPr>
          <a:xfrm>
            <a:off x="2249519" y="6942378"/>
            <a:ext cx="1287927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257" name="グループ化 256"/>
          <p:cNvGrpSpPr/>
          <p:nvPr/>
        </p:nvGrpSpPr>
        <p:grpSpPr>
          <a:xfrm>
            <a:off x="321866" y="1170236"/>
            <a:ext cx="3788695" cy="360040"/>
            <a:chOff x="371878" y="738188"/>
            <a:chExt cx="3788695" cy="360040"/>
          </a:xfrm>
        </p:grpSpPr>
        <p:sp>
          <p:nvSpPr>
            <p:cNvPr id="258" name="object 19"/>
            <p:cNvSpPr/>
            <p:nvPr/>
          </p:nvSpPr>
          <p:spPr>
            <a:xfrm>
              <a:off x="371878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259" name="object 57"/>
            <p:cNvSpPr/>
            <p:nvPr/>
          </p:nvSpPr>
          <p:spPr>
            <a:xfrm>
              <a:off x="371878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1" name="グループ化 90"/>
          <p:cNvGrpSpPr/>
          <p:nvPr/>
        </p:nvGrpSpPr>
        <p:grpSpPr>
          <a:xfrm>
            <a:off x="553329" y="396938"/>
            <a:ext cx="6417628" cy="648982"/>
            <a:chOff x="553329" y="396938"/>
            <a:chExt cx="6417628" cy="648982"/>
          </a:xfrm>
        </p:grpSpPr>
        <p:sp>
          <p:nvSpPr>
            <p:cNvPr id="9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9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94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5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6" name="object 62"/>
            <p:cNvSpPr txBox="1"/>
            <p:nvPr/>
          </p:nvSpPr>
          <p:spPr>
            <a:xfrm>
              <a:off x="681906" y="590918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7" name="object 62"/>
            <p:cNvSpPr txBox="1"/>
            <p:nvPr/>
          </p:nvSpPr>
          <p:spPr>
            <a:xfrm>
              <a:off x="3130178" y="572985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治療用装具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8" name="object 62"/>
            <p:cNvSpPr txBox="1"/>
            <p:nvPr/>
          </p:nvSpPr>
          <p:spPr>
            <a:xfrm>
              <a:off x="2266082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9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0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01" name="object 62"/>
            <p:cNvSpPr txBox="1"/>
            <p:nvPr/>
          </p:nvSpPr>
          <p:spPr>
            <a:xfrm>
              <a:off x="1546002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02" name="object 62"/>
            <p:cNvSpPr txBox="1"/>
            <p:nvPr/>
          </p:nvSpPr>
          <p:spPr>
            <a:xfrm>
              <a:off x="1538342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sp>
        <p:nvSpPr>
          <p:cNvPr id="106" name="object 78"/>
          <p:cNvSpPr txBox="1"/>
          <p:nvPr/>
        </p:nvSpPr>
        <p:spPr>
          <a:xfrm>
            <a:off x="2264360" y="7517056"/>
            <a:ext cx="1287927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令和</a:t>
            </a:r>
            <a:r>
              <a: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151" y="7638482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1459EED-6EDE-9737-DFFA-0FD2EBA2EF5A}"/>
              </a:ext>
            </a:extLst>
          </p:cNvPr>
          <p:cNvSpPr txBox="1"/>
          <p:nvPr/>
        </p:nvSpPr>
        <p:spPr>
          <a:xfrm>
            <a:off x="1245444" y="9145050"/>
            <a:ext cx="5882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下記３点を添付してください。</a:t>
            </a:r>
            <a:endParaRPr lang="en-US" altLang="ja-JP" sz="1400" dirty="0"/>
          </a:p>
          <a:p>
            <a:r>
              <a:rPr kumimoji="1" lang="ja-JP" altLang="en-US" sz="1400" dirty="0"/>
              <a:t>　　　</a:t>
            </a:r>
            <a:r>
              <a:rPr kumimoji="1" lang="ja-JP" altLang="en-US" sz="1400" u="sng" dirty="0"/>
              <a:t>①治療用装具製作指示装着証明書　②領収書（原本）　③装具の写真</a:t>
            </a:r>
          </a:p>
        </p:txBody>
      </p:sp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3080</TotalTime>
  <Words>532</Words>
  <Application>Microsoft Office PowerPoint</Application>
  <PresentationFormat>ユーザー設定</PresentationFormat>
  <Paragraphs>161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 Unicode MS</vt:lpstr>
      <vt:lpstr>Meiryo UI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健保連）片岡　芳浩</dc:creator>
  <cp:lastModifiedBy>古澤　秩子</cp:lastModifiedBy>
  <cp:revision>244</cp:revision>
  <cp:lastPrinted>2026-02-27T04:47:50Z</cp:lastPrinted>
  <dcterms:created xsi:type="dcterms:W3CDTF">2016-07-06T07:28:27Z</dcterms:created>
  <dcterms:modified xsi:type="dcterms:W3CDTF">2026-02-27T04:49:39Z</dcterms:modified>
</cp:coreProperties>
</file>